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67" r:id="rId4"/>
    <p:sldId id="329" r:id="rId5"/>
    <p:sldId id="330" r:id="rId6"/>
    <p:sldId id="331" r:id="rId7"/>
    <p:sldId id="332" r:id="rId8"/>
    <p:sldId id="435" r:id="rId9"/>
    <p:sldId id="334" r:id="rId10"/>
    <p:sldId id="436" r:id="rId11"/>
    <p:sldId id="410" r:id="rId12"/>
    <p:sldId id="337" r:id="rId13"/>
    <p:sldId id="437" r:id="rId14"/>
    <p:sldId id="439" r:id="rId15"/>
    <p:sldId id="440" r:id="rId16"/>
    <p:sldId id="325" r:id="rId17"/>
    <p:sldId id="264" r:id="rId18"/>
    <p:sldId id="270" r:id="rId19"/>
    <p:sldId id="375" r:id="rId20"/>
    <p:sldId id="376" r:id="rId21"/>
    <p:sldId id="377" r:id="rId22"/>
    <p:sldId id="378" r:id="rId23"/>
    <p:sldId id="379" r:id="rId24"/>
    <p:sldId id="380" r:id="rId25"/>
    <p:sldId id="382" r:id="rId26"/>
    <p:sldId id="384" r:id="rId27"/>
    <p:sldId id="383" r:id="rId28"/>
    <p:sldId id="385" r:id="rId29"/>
    <p:sldId id="386" r:id="rId30"/>
    <p:sldId id="387" r:id="rId31"/>
    <p:sldId id="388" r:id="rId32"/>
    <p:sldId id="389" r:id="rId33"/>
    <p:sldId id="427" r:id="rId34"/>
    <p:sldId id="390" r:id="rId35"/>
    <p:sldId id="391" r:id="rId36"/>
    <p:sldId id="392" r:id="rId37"/>
    <p:sldId id="393" r:id="rId38"/>
    <p:sldId id="394" r:id="rId39"/>
    <p:sldId id="397" r:id="rId40"/>
    <p:sldId id="395" r:id="rId41"/>
    <p:sldId id="326" r:id="rId42"/>
    <p:sldId id="262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69" r:id="rId51"/>
    <p:sldId id="370" r:id="rId52"/>
    <p:sldId id="372" r:id="rId53"/>
    <p:sldId id="371" r:id="rId54"/>
    <p:sldId id="373" r:id="rId55"/>
    <p:sldId id="374" r:id="rId56"/>
    <p:sldId id="328" r:id="rId57"/>
    <p:sldId id="263" r:id="rId58"/>
    <p:sldId id="433" r:id="rId59"/>
    <p:sldId id="352" r:id="rId60"/>
    <p:sldId id="438" r:id="rId61"/>
    <p:sldId id="353" r:id="rId62"/>
    <p:sldId id="434" r:id="rId63"/>
    <p:sldId id="408" r:id="rId64"/>
    <p:sldId id="405" r:id="rId65"/>
    <p:sldId id="356" r:id="rId66"/>
    <p:sldId id="406" r:id="rId67"/>
    <p:sldId id="407" r:id="rId68"/>
    <p:sldId id="357" r:id="rId69"/>
    <p:sldId id="416" r:id="rId70"/>
    <p:sldId id="418" r:id="rId71"/>
    <p:sldId id="415" r:id="rId72"/>
    <p:sldId id="402" r:id="rId73"/>
    <p:sldId id="421" r:id="rId74"/>
    <p:sldId id="424" r:id="rId75"/>
    <p:sldId id="403" r:id="rId76"/>
    <p:sldId id="425" r:id="rId77"/>
    <p:sldId id="419" r:id="rId78"/>
    <p:sldId id="431" r:id="rId79"/>
    <p:sldId id="355" r:id="rId80"/>
    <p:sldId id="430" r:id="rId81"/>
    <p:sldId id="404" r:id="rId82"/>
    <p:sldId id="327" r:id="rId83"/>
    <p:sldId id="272" r:id="rId8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2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4626"/>
  </p:normalViewPr>
  <p:slideViewPr>
    <p:cSldViewPr snapToGrid="0" snapToObjects="1">
      <p:cViewPr varScale="1">
        <p:scale>
          <a:sx n="119" d="100"/>
          <a:sy n="119" d="100"/>
        </p:scale>
        <p:origin x="2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44D0C-1CB1-E645-87B8-5887239B9EC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A1237-63C0-2149-90AD-33FFCF7C857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76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© SUPINFO</a:t>
            </a:r>
          </a:p>
          <a:p>
            <a:r>
              <a:rPr lang="fr-FR" dirty="0"/>
              <a:t>Auteur : Laurent GODEFROY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732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dirty="0">
                <a:latin typeface="Arial Unicode MS" panose="020B0604020202020204" pitchFamily="34" charset="-128"/>
                <a:ea typeface="ＭＳ Ｐゴシック" panose="020B0600070205080204" pitchFamily="34" charset="-128"/>
              </a:rPr>
              <a:t>Cette formule découle directement de celle de Poincaré pour deux ensembles : A et son complémentaire. Elle a une grande utilité en pratique, car il est parfois plus simple de déterminer le cardinal du complémentaire d’un sous-ensemble que celui du sous-ensemble lui même.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05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remarque facilement que l’ordre importe dans toutes ces situations sauf dans la dernière.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438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parle également de « p-liste » à la place d’  « arrangement avec répétition ».</a:t>
            </a:r>
          </a:p>
          <a:p>
            <a:r>
              <a:rPr lang="fr-FR" dirty="0"/>
              <a:t>Il est fondamental de bien comprendre que dans la notion d’arrangement l’ordre des éléments importe.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un arrangement sans répétition, on </a:t>
            </a:r>
            <a:r>
              <a:rPr lang="fr-FR" altLang="fr-FR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 nécessairement p inférieur ou égal à n.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917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arrangement sans répétition, on </a:t>
            </a:r>
            <a:r>
              <a:rPr lang="fr-FR" altLang="fr-FR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 nécessairement p inférieur ou égal à 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918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011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1200" dirty="0">
                <a:ea typeface="ＭＳ Ｐゴシック" panose="020B0600070205080204" pitchFamily="34" charset="-128"/>
              </a:rPr>
              <a:t>Comme dans le cas des arrangements l’</a:t>
            </a:r>
            <a:r>
              <a:rPr lang="fr-FR" altLang="ja-JP" sz="1200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ordre</a:t>
            </a:r>
            <a:r>
              <a:rPr lang="fr-FR" altLang="ja-JP" sz="1200" dirty="0">
                <a:ea typeface="ＭＳ Ｐゴシック" panose="020B0600070205080204" pitchFamily="34" charset="-128"/>
              </a:rPr>
              <a:t> des éléments importe dans une permutation.</a:t>
            </a:r>
            <a:endParaRPr lang="fr-FR" dirty="0"/>
          </a:p>
          <a:p>
            <a:r>
              <a:rPr lang="fr-FR" dirty="0"/>
              <a:t>Dans le cas de permutations avec répétition, il ne s’agit pas vraiment d’ensembles stricto sensu puisque l’on autorise les doublons.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On devrait donc parler plutôt de « collection d’éléments » ou de « multi ensemble ».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712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1200" dirty="0">
                <a:ea typeface="ＭＳ Ｐゴシック" panose="020B0600070205080204" pitchFamily="34" charset="-128"/>
              </a:rPr>
              <a:t>Il est fondamental de bien comprendre que dans la notion de combinaison l’</a:t>
            </a:r>
            <a:r>
              <a:rPr lang="fr-FR" altLang="ja-JP" sz="1200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ordre</a:t>
            </a:r>
            <a:r>
              <a:rPr lang="fr-FR" altLang="ja-JP" sz="1200" dirty="0">
                <a:ea typeface="ＭＳ Ｐゴシック" panose="020B0600070205080204" pitchFamily="34" charset="-128"/>
              </a:rPr>
              <a:t> des éléments n</a:t>
            </a:r>
            <a:r>
              <a:rPr lang="fr-FR" altLang="fr-FR" sz="1200" dirty="0">
                <a:ea typeface="ＭＳ Ｐゴシック" panose="020B0600070205080204" pitchFamily="34" charset="-128"/>
              </a:rPr>
              <a:t>’</a:t>
            </a:r>
            <a:r>
              <a:rPr lang="fr-FR" altLang="ja-JP" sz="1200" dirty="0">
                <a:ea typeface="ＭＳ Ｐゴシック" panose="020B0600070205080204" pitchFamily="34" charset="-128"/>
              </a:rPr>
              <a:t>importe pas.</a:t>
            </a:r>
            <a:endParaRPr lang="fr-FR" altLang="fr-FR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r>
              <a:rPr lang="fr-FR" altLang="fr-FR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On a nécessairement p inférieur ou égal à 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733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On a nécessairement p inférieur ou égal à n.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256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une vision très simplifiée mais elle suffira pour le moment.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939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Cette définition d’un évènement est un très bon exemple de la remarque du slide précédent. Pour être rigoureux il faudrait introduire la notion de “tribu“.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38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dirty="0">
                <a:latin typeface="Arial" panose="020B0604020202020204" pitchFamily="34" charset="0"/>
                <a:ea typeface="ＭＳ Ｐゴシック" panose="020B0600070205080204" pitchFamily="34" charset="-128"/>
              </a:rPr>
              <a:t>Il est sous-entendu que dans un ensemble un élément ne peut être présent qu’au plus une fois.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45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 le plus original des exemples, mais très parlant.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547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événement et son évènement contraire sont bien sûr toujours incompatibles.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934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Là aussi on simplifie beaucoup.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661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une situation idéale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691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Ces propriétés découlent directement de la définition.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669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50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Cette proportion sera mesurée à l’aide de la probabilité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Cette proportion sera mesurée à l’aide de la probabilité </a:t>
                </a:r>
                <a:r>
                  <a:rPr lang="fr-FR" b="0" i="0">
                    <a:latin typeface="Cambria Math" panose="02040503050406030204" pitchFamily="18" charset="0"/>
                  </a:rPr>
                  <a:t>ℙ</a:t>
                </a:r>
                <a:r>
                  <a:rPr lang="fr-FR" dirty="0"/>
                  <a:t>.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461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On oubliera souvent le terme “conditionnelle“ pour ne parler que de probabilité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/>
                  <a:t> sachant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On oubliera souvent le terme “conditionnelle“ pour ne parler que de probabilité de </a:t>
                </a:r>
                <a:r>
                  <a:rPr lang="fr-FR" b="0" i="0">
                    <a:latin typeface="Cambria Math" panose="02040503050406030204" pitchFamily="18" charset="0"/>
                  </a:rPr>
                  <a:t>𝐴</a:t>
                </a:r>
                <a:r>
                  <a:rPr lang="fr-FR" dirty="0"/>
                  <a:t> sachant </a:t>
                </a:r>
                <a:r>
                  <a:rPr lang="fr-FR" b="0" i="0">
                    <a:latin typeface="Cambria Math" panose="02040503050406030204" pitchFamily="18" charset="0"/>
                  </a:rPr>
                  <a:t>𝐵</a:t>
                </a:r>
                <a:r>
                  <a:rPr lang="fr-FR" dirty="0"/>
                  <a:t>.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594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deuxième version découle directement de la première.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144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Cet exemple est repris du livre de Jean-Paul Delahaye, « Au pays des paradoxes », éditions BELIN –POUR LA SCIENCE.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693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n’y a pas de notion d’ordre dans la description d’un ensemble en extension.</a:t>
            </a:r>
          </a:p>
          <a:p>
            <a:r>
              <a:rPr lang="fr-FR" dirty="0"/>
              <a:t>Dans le cas d’ensembles infinis et/ou complexes à décrire on privilégiera bien sûr la seconde écriture.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023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Thomas Bayes (1702-1761) était un mathématicien anglais.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24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Cette équivalence est immédiate.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108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Tous les cas de figure sont possibles entre indépendance et incompatibilité.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31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ensemble et son complémentaire sont toujours disjoints.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76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Auguste De Morgan (1806-1871) était un mathématicien britannique.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23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dirty="0">
                <a:latin typeface="Arial" panose="020B0604020202020204" pitchFamily="34" charset="0"/>
                <a:ea typeface="ＭＳ Ｐゴシック" panose="020B0600070205080204" pitchFamily="34" charset="-128"/>
              </a:rPr>
              <a:t>Cette attribution de numéros n’est ni plus ni moins qu’un décompte des éléments.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508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Ceci est un slide de culture générale.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232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Ceci est un slide de culture générale. Méditez donc sur ces résultats.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987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s’en persuader il suffit de reprendre l’illustration d’une intersection, on voit bien alors qu’en additionnant les cardinaux de A et B on comptabilise deux fois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A1237-63C0-2149-90AD-33FFCF7C857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53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35FED-2507-6347-9B57-3FF5AFCD8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D8B847-1B82-BE49-A9A7-C3023CD2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611D94-0717-E14D-B19C-F142F7DB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D62BDA-0F08-504D-9BDA-A04B89E8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C21CC-1B92-B44B-AE72-CDCCB2D8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40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EDC94-6368-2D4E-8A75-930EFDF0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EE47BB-5DBD-034C-84DA-C86FA33B9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E7FE81-3F94-FB4B-AB88-842AE52D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51EDF4-8F0D-4644-BC7F-8EDA683F6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779F0B-3D1B-234B-8E0E-0005BA6E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37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FD2D733-6537-F246-9DD6-47A2CFFE2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ED1EB9-F8C4-6F42-9293-8EFB0A55D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78BEE2-EC2A-B14D-8087-8A8A25C4D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C088C9-8381-E84F-AEB6-0CE68238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EFA170-D382-C048-933C-9BCF9266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43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EA51D4-1867-8845-820C-C21D7BCE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3841B2-2299-484D-98D4-2509FDD87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7F3535-31CB-2243-9FD7-D6385CE3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828F9A-0BE6-2040-B200-CA9AD150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53960E-7BA0-5744-B871-2625A92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75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28FD5-3D75-FF4B-8910-57BF5A27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4D373C-AC4E-4749-AF27-1D4F5473F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4B37BF-0D5B-EE4F-B5D2-4991975B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CC8B85-AF4B-D347-9A59-97FD4522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0FD24F-150A-1443-9905-84B822D4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40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238437-A9AA-1649-93B3-41C10243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52425-B188-F44E-AE00-4A68E5EA4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1B7208-E02E-5B44-B5B0-8F7E4329B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479033-F7B2-3340-AA42-C9315CC6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C51178-4562-B14F-81E9-EEB57190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CB1059-2BD2-DE48-8A78-A1F0952E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04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87D52-2FB1-1B49-AB3F-B878A6C6C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5322B7-F0A2-534D-A6BC-4D36CFB7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541A8E-94B9-9948-9F7F-B59CE4A7A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7F5E04-45D9-0B41-A49B-C539BB240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45050A4-C507-9A4F-B6CE-71C0EC9B7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FAFD617-5DC0-7146-8644-37FDEF3C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6D3D1A-4433-FB46-BCB3-2FC07477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8BE2A0-7142-7944-9978-9CF0A02E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94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3AE92-F78E-674F-9897-3D26B7A9F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C96ECA-9486-6E4B-B4BC-7E76B34E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B4D8AF-4BB6-934B-A379-CBF84C9A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E009D-38CE-D34C-82BA-3182CA4F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51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844418-3E68-CA4E-AC8C-9D66D925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D285BC-A399-C24D-9863-55D71A82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BC877D-0D91-8442-9A72-AF3420B9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73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9C8412-37C8-4B46-9CE8-3469F1893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A9CD95-5780-714B-A453-63A2F3456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D7CA0C-E415-F14F-9EF8-44A9C7CBE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697766-D919-5247-A55B-2A12BA74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FB77295-5D11-2841-AC5B-84946CEA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AF8E56-0D31-804D-9F4F-DD615D5E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11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54B13-E418-4E42-B170-1BC86021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B349CDA-C85B-4F42-B8C6-26E684EDA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E92AAF-FCE8-F84A-8EB9-CC618F3F7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B83901-E98D-6B44-A440-F9809CD8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B5FCBB-5385-494D-A3C1-C59A68C9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4BFBC5-500C-E04C-A17A-AC6C64E8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20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016B3E-7434-F444-85B1-81A3F66D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C2A833-B532-5441-8F6F-770D7BDE7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AD43F0-39EC-1047-86D5-82DFE14D5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B14F5-1D21-F14F-B36B-BCA0A34A15FF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06F5D3-EF53-A447-B4AC-97397E1C3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542739-B2AF-EA41-A1C0-C7A7135EE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FE8A8-8232-1F4D-846D-4EBDDCE93E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10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F8221A-BD6C-D743-8F79-B5CC237B7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Probabilités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76B8DA83-B860-924D-B9FE-FE02FD8A3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5983"/>
            <a:ext cx="9144000" cy="1655762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Analyse exploratoire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A1A31C-D020-0B43-A654-BC830BBC2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200" y="5454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Intersection et union : illustration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A6D2A5-5DA7-9248-A011-28D3B076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8" y="2899300"/>
            <a:ext cx="5544000" cy="27563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8E236B-65C9-D244-8EA1-7E8551DA3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12" y="2827872"/>
            <a:ext cx="5400000" cy="289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9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Ensembles disjoints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deux ensembles.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dit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sont </a:t>
                </a:r>
                <a:r>
                  <a:rPr lang="fr-FR" sz="2400" b="1" dirty="0"/>
                  <a:t>disjoints</a:t>
                </a:r>
                <a:r>
                  <a:rPr lang="fr-FR" sz="2400" dirty="0"/>
                  <a:t> 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1938992"/>
              </a:xfrm>
              <a:prstGeom prst="rect">
                <a:avLst/>
              </a:prstGeom>
              <a:blipFill>
                <a:blip r:embed="rId2"/>
                <a:stretch>
                  <a:fillRect l="-843" t="-2597" b="-64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751F2B56-72B0-F94D-B7C0-CBB57A31D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95" y="3857234"/>
            <a:ext cx="6948000" cy="233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59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Complémentaire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ensemble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un sous-ensemble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</a:t>
                </a:r>
                <a:r>
                  <a:rPr lang="fr-FR" sz="2400" b="1" dirty="0"/>
                  <a:t>complémentaire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dans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l’ensemble des éléments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qui n’appartiennent pas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le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FR" sz="2400" dirty="0"/>
                  <a:t> ou encore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</m:oMath>
                </a14:m>
                <a:r>
                  <a:rPr lang="fr-FR" sz="2400" dirty="0"/>
                  <a:t> s’il n’y a pas d’ambiguïté sur l’ensemble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par rapport auquel on prend le complémentaire.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59858"/>
              </a:xfrm>
              <a:prstGeom prst="rect">
                <a:avLst/>
              </a:prstGeom>
              <a:blipFill>
                <a:blip r:embed="rId3"/>
                <a:stretch>
                  <a:fillRect l="-843" t="-1465" b="-32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Yin et yang avec un remplissage uni">
            <a:extLst>
              <a:ext uri="{FF2B5EF4-FFF2-40B4-BE49-F238E27FC236}">
                <a16:creationId xmlns:a16="http://schemas.microsoft.com/office/drawing/2014/main" id="{304B06BE-A9FF-244F-B976-C0D81F482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9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Complémentaire : illustration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63AEC8-8ADC-134A-8FDD-7F728CC82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2379907"/>
            <a:ext cx="5400000" cy="36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0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7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Lois de De Morgan : énoncé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ensemble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deux sous-ensembles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⊂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égalités suivantes sont appelées lois de De Morgan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∪</m:t>
                      </m:r>
                      <m:bar>
                        <m:barPr>
                          <m:pos m:val="top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∩</m:t>
                      </m:r>
                      <m:bar>
                        <m:barPr>
                          <m:pos m:val="top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72727"/>
              </a:xfrm>
              <a:prstGeom prst="rect">
                <a:avLst/>
              </a:prstGeom>
              <a:blipFill>
                <a:blip r:embed="rId3"/>
                <a:stretch>
                  <a:fillRect l="-843" t="-13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Marteau d'officiel avec un remplissage uni">
            <a:extLst>
              <a:ext uri="{FF2B5EF4-FFF2-40B4-BE49-F238E27FC236}">
                <a16:creationId xmlns:a16="http://schemas.microsoft.com/office/drawing/2014/main" id="{01934421-E024-404B-A26E-B0D7BCAB1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29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54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Lois de De Morgan : démonstration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va démontrer la première loi, la preuve de la seconde étant similaire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bar>
                        <m:barPr>
                          <m:pos m:val="top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bar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ou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bar>
                        <m:barPr>
                          <m:pos m:val="top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ou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bar>
                        <m:barPr>
                          <m:pos m:val="top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bar>
                        <m:barPr>
                          <m:pos m:val="top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∪</m:t>
                      </m:r>
                      <m:bar>
                        <m:barPr>
                          <m:pos m:val="top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br>
                  <a:rPr lang="fr-FR" sz="2400" b="0" dirty="0"/>
                </a:b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546997"/>
              </a:xfrm>
              <a:prstGeom prst="rect">
                <a:avLst/>
              </a:prstGeom>
              <a:blipFill>
                <a:blip r:embed="rId2"/>
                <a:stretch>
                  <a:fillRect l="-843" t="-14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Tribunal avec un remplissage uni">
            <a:extLst>
              <a:ext uri="{FF2B5EF4-FFF2-40B4-BE49-F238E27FC236}">
                <a16:creationId xmlns:a16="http://schemas.microsoft.com/office/drawing/2014/main" id="{402B9E41-2960-5142-8DB0-F1CC4C2C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2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1. Rappels de théorie des ensembles.</a:t>
            </a:r>
          </a:p>
        </p:txBody>
      </p:sp>
    </p:spTree>
    <p:extLst>
      <p:ext uri="{BB962C8B-B14F-4D97-AF65-F5344CB8AC3E}">
        <p14:creationId xmlns:p14="http://schemas.microsoft.com/office/powerpoint/2010/main" val="192640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5400" dirty="0"/>
          </a:p>
          <a:p>
            <a:endParaRPr lang="fr-FR" sz="5400" dirty="0"/>
          </a:p>
          <a:p>
            <a:endParaRPr lang="fr-FR" sz="5400" dirty="0"/>
          </a:p>
          <a:p>
            <a:r>
              <a:rPr lang="fr-FR" sz="5400" dirty="0">
                <a:solidFill>
                  <a:schemeClr val="bg1"/>
                </a:solidFill>
              </a:rPr>
              <a:t>2. Dénombrement.</a:t>
            </a:r>
          </a:p>
        </p:txBody>
      </p:sp>
    </p:spTree>
    <p:extLst>
      <p:ext uri="{BB962C8B-B14F-4D97-AF65-F5344CB8AC3E}">
        <p14:creationId xmlns:p14="http://schemas.microsoft.com/office/powerpoint/2010/main" val="169680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Ensemble fini : définitions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 ensemble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est dit </a:t>
                </a:r>
                <a:r>
                  <a:rPr lang="fr-FR" sz="2400" b="1" dirty="0"/>
                  <a:t>fini</a:t>
                </a:r>
                <a:r>
                  <a:rPr lang="fr-FR" sz="2400" dirty="0"/>
                  <a:t> s’il existe un entier naturel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et une application bijective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vers l’ensemble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1,2,3,…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Ce nombre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est alors appelé </a:t>
                </a:r>
                <a:r>
                  <a:rPr lang="fr-FR" sz="2400" b="1" dirty="0"/>
                  <a:t>cardinal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et est noté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𝐶𝑎𝑟𝑑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ou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#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ou</m:t>
                      </m:r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encore</m:t>
                      </m:r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 b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Hashtag avec un remplissage uni">
            <a:extLst>
              <a:ext uri="{FF2B5EF4-FFF2-40B4-BE49-F238E27FC236}">
                <a16:creationId xmlns:a16="http://schemas.microsoft.com/office/drawing/2014/main" id="{364EDAAB-0079-B74B-B49C-83AC6DCC5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70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Ensembles finis : remarques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cardinal n’est rien d’autre que le nombre d’éléments d’un ensemble fini.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 pratique la bijection précédente est réalisée en attribuant successivement un numéro à chacun des éléments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 Le cardinal est alors le dernier entier utilisé.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3"/>
                <a:stretch>
                  <a:fillRect l="-843" t="-1481" r="-6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Bougie de prière avec un remplissage uni">
            <a:extLst>
              <a:ext uri="{FF2B5EF4-FFF2-40B4-BE49-F238E27FC236}">
                <a16:creationId xmlns:a16="http://schemas.microsoft.com/office/drawing/2014/main" id="{5AF23FE5-0A6A-B64C-807A-36F8293BC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50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2554565"/>
            <a:ext cx="10515600" cy="2851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Rappels de théorie des ensembles.</a:t>
            </a:r>
          </a:p>
          <a:p>
            <a:pPr marL="742950" indent="-742950">
              <a:buFontTx/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Dénombrement.</a:t>
            </a:r>
          </a:p>
          <a:p>
            <a:pPr marL="742950" indent="-742950"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Notion de probabilité.</a:t>
            </a:r>
          </a:p>
          <a:p>
            <a:pPr marL="742950" indent="-742950">
              <a:buAutoNum type="arabicPeriod"/>
            </a:pPr>
            <a:r>
              <a:rPr lang="fr-FR" sz="3600" dirty="0">
                <a:solidFill>
                  <a:schemeClr val="bg1"/>
                </a:solidFill>
              </a:rPr>
              <a:t>Conditionnement et indépendance.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19DB8DF-56A9-C146-8CC5-1A72BBF66B41}"/>
              </a:ext>
            </a:extLst>
          </p:cNvPr>
          <p:cNvSpPr txBox="1">
            <a:spLocks/>
          </p:cNvSpPr>
          <p:nvPr/>
        </p:nvSpPr>
        <p:spPr>
          <a:xfrm>
            <a:off x="4994689" y="402196"/>
            <a:ext cx="2189922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i="1" dirty="0">
                <a:solidFill>
                  <a:schemeClr val="bg1"/>
                </a:solidFill>
              </a:rPr>
              <a:t>Sommaire</a:t>
            </a:r>
          </a:p>
        </p:txBody>
      </p:sp>
      <p:pic>
        <p:nvPicPr>
          <p:cNvPr id="6" name="Graphique 5" descr="Menu avec un remplissage uni">
            <a:extLst>
              <a:ext uri="{FF2B5EF4-FFF2-40B4-BE49-F238E27FC236}">
                <a16:creationId xmlns:a16="http://schemas.microsoft.com/office/drawing/2014/main" id="{F3640D13-DDD0-8D47-9978-9A138749B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23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Cardinal : définitions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un ensemble n’est pas fini on dit qu’il admet un </a:t>
                </a:r>
                <a:r>
                  <a:rPr lang="fr-FR" sz="2400" b="1" dirty="0"/>
                  <a:t>cardinal infini </a:t>
                </a:r>
                <a:r>
                  <a:rPr lang="fr-FR" sz="2400" dirty="0"/>
                  <a:t>ou </a:t>
                </a:r>
                <a:r>
                  <a:rPr lang="fr-FR" sz="2400" b="1" dirty="0"/>
                  <a:t>cardinal transfini</a:t>
                </a:r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cardinal de l’ensemble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des entiers naturels est noté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Tout ensemble en bijection avec l’ensemble des entiers naturels est dit </a:t>
                </a:r>
                <a:r>
                  <a:rPr lang="fr-FR" sz="2400" b="1" dirty="0"/>
                  <a:t>dénombrable</a:t>
                </a:r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cardinal de l’ensemble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des réels est lui noté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3"/>
                <a:stretch>
                  <a:fillRect l="-843" t="-1220"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49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Cardinal : remarques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Il existe plusieurs cardinaux transfinis, en particulier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ℵ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400" dirty="0"/>
                  <a:t> sont différents, ce qui signifie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400" dirty="0"/>
                  <a:t> ne sont pas en bijection.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Par contre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est en bijection avec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Moralement il y a donc autant d’entiers naturels que de rationnels mais plus de réels que d’entiers naturels.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3"/>
                <a:stretch>
                  <a:fillRect l="-843" t="-148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Nombre d'or avec un remplissage uni">
            <a:extLst>
              <a:ext uri="{FF2B5EF4-FFF2-40B4-BE49-F238E27FC236}">
                <a16:creationId xmlns:a16="http://schemas.microsoft.com/office/drawing/2014/main" id="{876FBC2C-D7D4-BA43-BD98-CEFEC2E48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80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 Poincaré : cas particulier de deux ensembles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deux ensembles finis.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sont également finis et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𝐶𝑎𝑟𝑑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𝐶𝑎𝑟𝑑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𝐶𝑎𝑟𝑑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𝐶𝑎𝑟𝑑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3"/>
                <a:stretch>
                  <a:fillRect l="-843" t="-1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Drapeau de course avec un remplissage uni">
            <a:extLst>
              <a:ext uri="{FF2B5EF4-FFF2-40B4-BE49-F238E27FC236}">
                <a16:creationId xmlns:a16="http://schemas.microsoft.com/office/drawing/2014/main" id="{B061EC39-BFA4-964E-86EA-4C5524BFA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83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63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 Poincaré : application au cardinal du complémentaire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ensemble fini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un sous-ensemble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est fini 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𝐶𝑎𝑟𝑑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𝐶𝑎𝑟𝑑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𝐶𝑎𝑟𝑑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63833"/>
              </a:xfrm>
              <a:prstGeom prst="rect">
                <a:avLst/>
              </a:prstGeom>
              <a:blipFill>
                <a:blip r:embed="rId3"/>
                <a:stretch>
                  <a:fillRect l="-843" t="-14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Poing serré avec un remplissage uni">
            <a:extLst>
              <a:ext uri="{FF2B5EF4-FFF2-40B4-BE49-F238E27FC236}">
                <a16:creationId xmlns:a16="http://schemas.microsoft.com/office/drawing/2014/main" id="{2842DDC7-8838-7B4F-8614-B05ECB346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09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Situations classiques de dénombrement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On va s’intéresser à quelques problèmes classiques de dénombrement et étudier leur résolution.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Ces situations sont génériques en ce sens qu’elles se retrouvent dans de multiples contextes différents.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Ce qui les distingue en particulier est la présence ou l’absence d’une notion d’ordre dans leur description.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5" name="Graphique 4" descr="Trier avec un remplissage uni">
            <a:extLst>
              <a:ext uri="{FF2B5EF4-FFF2-40B4-BE49-F238E27FC236}">
                <a16:creationId xmlns:a16="http://schemas.microsoft.com/office/drawing/2014/main" id="{3EB652E7-0060-304E-9FE9-E17F1139D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50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Situations classiques de dénombrement : exemples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Combien de numéros de téléphone à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fr-FR" sz="2400" dirty="0"/>
                  <a:t> chiffres peut-on former 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Quel est le nombre de mots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r-FR" sz="2400" dirty="0"/>
                  <a:t> lettres distinctes ? (sans se préoccuper du sens des mots)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De combien de façons peut-on placer un groupe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r-FR" sz="2400" dirty="0"/>
                  <a:t> personnes sur un banc 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Quel est le nombre d’anagrammes du mot « RATTRAPAGE » 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Au poker combien de mains existe-t-il ? (une main est un tirage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r-FR" sz="2400" dirty="0"/>
                  <a:t> cartes)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blipFill>
                <a:blip r:embed="rId3"/>
                <a:stretch>
                  <a:fillRect l="-843" t="-1120" r="-602" b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129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Application factorielle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factorielle l’application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dans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sz="2400" dirty="0"/>
                  <a:t> définie par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×…×2×1</m:t>
                      </m:r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Par convention, on pose également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0!=1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Graphique exponentiel avec un remplissage uni">
            <a:extLst>
              <a:ext uri="{FF2B5EF4-FFF2-40B4-BE49-F238E27FC236}">
                <a16:creationId xmlns:a16="http://schemas.microsoft.com/office/drawing/2014/main" id="{A82E4C27-ACC2-C944-B245-ED0F24A8C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93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73040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Arrangements : définitions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ensemble fini de cardinal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 </a:t>
                </a:r>
                <a:r>
                  <a:rPr lang="fr-FR" sz="2400" b="1" dirty="0"/>
                  <a:t>arrangement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éléments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est une suite ordonnée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éléments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distinguera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b="1" dirty="0"/>
                  <a:t>arrangements avec répétition </a:t>
                </a:r>
                <a:r>
                  <a:rPr lang="fr-FR" sz="2400" dirty="0"/>
                  <a:t>constitués d’éléments qui ne sont pas nécessairement distincts.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b="1" dirty="0"/>
                  <a:t>arrangement sans répétition </a:t>
                </a:r>
                <a:r>
                  <a:rPr lang="fr-FR" sz="2400" dirty="0"/>
                  <a:t>constitués d’éléments tous distincts.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730402" cy="4154984"/>
              </a:xfrm>
              <a:prstGeom prst="rect">
                <a:avLst/>
              </a:prstGeom>
              <a:blipFill>
                <a:blip r:embed="rId3"/>
                <a:stretch>
                  <a:fillRect l="-827" t="-1220" b="-21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226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6367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Arrangements : propriété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ensemble fini de cardinal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nombre d’arrangements avec répétition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éléments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est égal 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nombre d’arrangements sans répétition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éléments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, noté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fr-FR" sz="2400" dirty="0"/>
                  <a:t>, est égal à</a:t>
                </a:r>
              </a:p>
              <a:p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×…×</m:t>
                            </m:r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636719"/>
              </a:xfrm>
              <a:prstGeom prst="rect">
                <a:avLst/>
              </a:prstGeom>
              <a:blipFill>
                <a:blip r:embed="rId3"/>
                <a:stretch>
                  <a:fillRect l="-843" t="-1093" r="-1205" b="-2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044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Arrangements : preuve de la propriété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Il faut donc constituer une suite ordonnée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éléments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les répétitions sont autorisées, on a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choix pour le premier élément, puis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choix pour le second, et ainsi de suite jusqu’à avoir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choix pour 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-ème. D’où le résultat.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les répétitions sont interdites, on a toujours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choix pour le premier élément, puis cette fois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fr-FR" sz="2400" dirty="0"/>
                  <a:t> éléments pour le second,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fr-FR" sz="2400" dirty="0"/>
                  <a:t> pour le troisième, et ainsi de suite jusqu’à avoir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FR" sz="2400" dirty="0"/>
                  <a:t> choix pour le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-ème. D’où le résultat.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2"/>
                <a:stretch>
                  <a:fillRect l="-843" t="-1220"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75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5400" dirty="0"/>
          </a:p>
          <a:p>
            <a:endParaRPr lang="fr-FR" sz="5400" dirty="0"/>
          </a:p>
          <a:p>
            <a:endParaRPr lang="fr-FR" sz="5400" dirty="0"/>
          </a:p>
          <a:p>
            <a:r>
              <a:rPr lang="fr-FR" sz="5400" dirty="0">
                <a:solidFill>
                  <a:schemeClr val="bg1"/>
                </a:solidFill>
              </a:rPr>
              <a:t>1. Rappels de théorie des ensembles.</a:t>
            </a:r>
          </a:p>
        </p:txBody>
      </p:sp>
    </p:spTree>
    <p:extLst>
      <p:ext uri="{BB962C8B-B14F-4D97-AF65-F5344CB8AC3E}">
        <p14:creationId xmlns:p14="http://schemas.microsoft.com/office/powerpoint/2010/main" val="111869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00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Arrangements : exemples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 numéro de téléphone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fr-FR" sz="2400" dirty="0"/>
                  <a:t> chiffres est un arrangement avec répétition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fr-FR" sz="2400" dirty="0"/>
                  <a:t> éléments de l’ensemble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0,1,2,3,4,5,6,7,8,9</m:t>
                        </m:r>
                      </m:e>
                    </m:d>
                  </m:oMath>
                </a14:m>
                <a:r>
                  <a:rPr lang="fr-FR" sz="2400" dirty="0"/>
                  <a:t>. Il y en a donc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fr-FR" sz="2400" dirty="0"/>
                  <a:t>.</a:t>
                </a:r>
              </a:p>
              <a:p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 mot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r-FR" sz="2400" dirty="0"/>
                  <a:t> lettres distinctes est un arrangement sans répétition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r-FR" sz="2400" dirty="0"/>
                  <a:t> éléments de l’ensemble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fr-FR" sz="2400" dirty="0"/>
                  <a:t>. Il y en a donc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=26×25×24×23×22=7893600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00528"/>
              </a:xfrm>
              <a:prstGeom prst="rect">
                <a:avLst/>
              </a:prstGeom>
              <a:blipFill>
                <a:blip r:embed="rId3"/>
                <a:stretch>
                  <a:fillRect l="-843" t="-1333" r="-6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Téléphone avec un remplissage uni">
            <a:extLst>
              <a:ext uri="{FF2B5EF4-FFF2-40B4-BE49-F238E27FC236}">
                <a16:creationId xmlns:a16="http://schemas.microsoft.com/office/drawing/2014/main" id="{C6B0F7E4-DE9D-404C-AEC3-58B9E4D94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56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Permutations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ensemble fini de cardinal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</a:t>
                </a:r>
                <a:r>
                  <a:rPr lang="fr-FR" sz="2400" b="1" dirty="0"/>
                  <a:t>permutation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est une suite ordonnée de tous éléments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distinguera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b="1" dirty="0"/>
                  <a:t>permutations sans répétition </a:t>
                </a:r>
                <a:r>
                  <a:rPr lang="fr-FR" sz="2400" dirty="0"/>
                  <a:t>dans le cas où tous les éléments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sont distincts.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</a:t>
                </a:r>
                <a:r>
                  <a:rPr lang="fr-FR" sz="2400" b="1" dirty="0"/>
                  <a:t>permutations avec répétition </a:t>
                </a:r>
                <a:r>
                  <a:rPr lang="fr-FR" sz="2400" dirty="0"/>
                  <a:t>dans le cas où tous les éléments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ne sont pas distincts.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blipFill>
                <a:blip r:embed="rId3"/>
                <a:stretch>
                  <a:fillRect l="-843" t="-1120" r="-482" b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989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9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Permutations : propriété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ensemble fini de cardinal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nombre de permutations sans répétition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est égal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nombre de permutations avec répétition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est égal à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!×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!×…×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lvl="1"/>
                <a:r>
                  <a:rPr lang="fr-FR" sz="2400" dirty="0"/>
                  <a:t>où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400" dirty="0"/>
                  <a:t> est le nombre d’occurrences du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2400" dirty="0"/>
                  <a:t>-ème élément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 On a donc accessoirement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nary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977260"/>
              </a:xfrm>
              <a:prstGeom prst="rect">
                <a:avLst/>
              </a:prstGeom>
              <a:blipFill>
                <a:blip r:embed="rId2"/>
                <a:stretch>
                  <a:fillRect l="-843" t="-1018" b="-157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090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46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Permutations : preuve de la propriété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permutation sans répétition est un arrangement sans répétition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éléments d’un ensemble comportant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éléments.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peut appliquer la formule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pPr lvl="1"/>
                <a:endParaRPr lang="fr-FR" sz="2400" dirty="0"/>
              </a:p>
              <a:p>
                <a:pPr lvl="1"/>
                <a:r>
                  <a:rPr lang="fr-FR" sz="2400" dirty="0"/>
                  <a:t>avec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lvl="1"/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premier résultat en découle directement.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46501"/>
              </a:xfrm>
              <a:prstGeom prst="rect">
                <a:avLst/>
              </a:prstGeom>
              <a:blipFill>
                <a:blip r:embed="rId2"/>
                <a:stretch>
                  <a:fillRect l="-843" t="-1114" b="-22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871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906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Permutations : preuve de la propriété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tous les éléments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étaient distincts il y aurait donc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fr-FR" sz="2400" dirty="0"/>
                  <a:t> permutations de cet ensemble.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premier élément étant présent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400" dirty="0"/>
                  <a:t> fois il y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fr-FR" sz="2400" dirty="0"/>
                  <a:t> façons de le permuter.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Il y a de même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fr-FR" sz="2400" dirty="0"/>
                  <a:t> façons de permuter le deuxième, etc.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Finalement, on a bien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×…×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  <a:p>
                <a:pPr lvl="1"/>
                <a:r>
                  <a:rPr lang="fr-FR" sz="2400" dirty="0"/>
                  <a:t>permutations avec répétition.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906856"/>
              </a:xfrm>
              <a:prstGeom prst="rect">
                <a:avLst/>
              </a:prstGeom>
              <a:blipFill>
                <a:blip r:embed="rId2"/>
                <a:stretch>
                  <a:fillRect l="-843" t="-1031" r="-843" b="-15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18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39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Permutations : exemples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disposition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r-FR" sz="2400" dirty="0"/>
                  <a:t> personnes sur un banc est une permutation sans répétition d’un ensemble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r-FR" sz="2400" dirty="0"/>
                  <a:t> éléments. Il y en a donc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5!=120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 anagramme du mot « RATTRAPAGE » est une permutation avec répétition de l’ensemble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</m:oMath>
                </a14:m>
                <a:r>
                  <a:rPr lang="fr-FR" sz="2400" dirty="0"/>
                  <a:t>. Il y en a donc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2!×3!×2!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=151200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39659"/>
              </a:xfrm>
              <a:prstGeom prst="rect">
                <a:avLst/>
              </a:prstGeom>
              <a:blipFill>
                <a:blip r:embed="rId2"/>
                <a:stretch>
                  <a:fillRect l="-843" t="-12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Livre ouvert avec un remplissage uni">
            <a:extLst>
              <a:ext uri="{FF2B5EF4-FFF2-40B4-BE49-F238E27FC236}">
                <a16:creationId xmlns:a16="http://schemas.microsoft.com/office/drawing/2014/main" id="{D6C6F1C6-7953-B848-96EF-54F422244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8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Combinaisons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ensemble fini de cardinal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</a:t>
                </a:r>
                <a:r>
                  <a:rPr lang="fr-FR" sz="2400" b="1" dirty="0"/>
                  <a:t>combinaison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éléments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est un sous-ensemble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éléments de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blipFill>
                <a:blip r:embed="rId3"/>
                <a:stretch>
                  <a:fillRect l="-843" t="-1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Masque de baignade avec un remplissage uni">
            <a:extLst>
              <a:ext uri="{FF2B5EF4-FFF2-40B4-BE49-F238E27FC236}">
                <a16:creationId xmlns:a16="http://schemas.microsoft.com/office/drawing/2014/main" id="{7A1D0CF7-FB7E-0045-9758-651D91347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91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312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Combinaisons : propriété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un ensemble fini de cardinal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nombre de combinaisons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éléments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, noté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2400" dirty="0"/>
                  <a:t>, est égal à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312638"/>
              </a:xfrm>
              <a:prstGeom prst="rect">
                <a:avLst/>
              </a:prstGeom>
              <a:blipFill>
                <a:blip r:embed="rId3"/>
                <a:stretch>
                  <a:fillRect l="-843" t="-1527" b="-7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Verrou avec un remplissage uni">
            <a:extLst>
              <a:ext uri="{FF2B5EF4-FFF2-40B4-BE49-F238E27FC236}">
                <a16:creationId xmlns:a16="http://schemas.microsoft.com/office/drawing/2014/main" id="{8B1486A2-6B20-ED43-8F8C-515703DF7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61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514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Combinaisons : preuve de la propriété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Considérons un sous-ensemble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éléments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 D’après le résultat sur les permutations sans répétition il y a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fr-FR" sz="2400" dirty="0"/>
                  <a:t> façons d’ordonner ses éléments.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 partir d’un sous-ensemble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éléments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on construit ainsi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! arrangements sans répétition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/>
                  <a:t> éléments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donc cette relation entre le nombre d’arrangements sans répétition et le nombre de combinaisons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!×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Q.E.D.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5141023"/>
              </a:xfrm>
              <a:prstGeom prst="rect">
                <a:avLst/>
              </a:prstGeom>
              <a:blipFill>
                <a:blip r:embed="rId2"/>
                <a:stretch>
                  <a:fillRect l="-843" t="-985" b="-1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214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4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Combinaisons : exemple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Au poker une main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r-FR" sz="2400" dirty="0"/>
                  <a:t> cartes est une combinaison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r-FR" sz="2400" dirty="0"/>
                  <a:t> éléments de l’ensemble constitué par 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fr-FR" sz="2400" dirty="0"/>
                  <a:t> cartes du jeu.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Il y en a donc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52!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5!×47!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=2598960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41263"/>
              </a:xfrm>
              <a:prstGeom prst="rect">
                <a:avLst/>
              </a:prstGeom>
              <a:blipFill>
                <a:blip r:embed="rId2"/>
                <a:stretch>
                  <a:fillRect l="-843" t="-1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Joker avec un remplissage uni">
            <a:extLst>
              <a:ext uri="{FF2B5EF4-FFF2-40B4-BE49-F238E27FC236}">
                <a16:creationId xmlns:a16="http://schemas.microsoft.com/office/drawing/2014/main" id="{A77FA5C8-081D-874B-B776-2749B23C5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44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Ensemble : définitions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définit un </a:t>
                </a:r>
                <a:r>
                  <a:rPr lang="fr-FR" sz="2400" b="1" dirty="0"/>
                  <a:t>ensemble</a:t>
                </a:r>
                <a:r>
                  <a:rPr lang="fr-FR" sz="2400" dirty="0"/>
                  <a:t> comme étant une collection d’objets.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Ces objets seront appelés les </a:t>
                </a:r>
                <a:r>
                  <a:rPr lang="fr-FR" sz="2400" b="1" dirty="0"/>
                  <a:t>éléments</a:t>
                </a:r>
                <a:r>
                  <a:rPr lang="fr-FR" sz="2400" dirty="0"/>
                  <a:t> de cet ensemble.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Quand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400" dirty="0"/>
                  <a:t> est un élément d’un ensemble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on note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Inversement quand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2400" dirty="0"/>
                  <a:t> n’est pas un élément d’un ensemble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 on note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3"/>
                <a:stretch>
                  <a:fillRect l="-843" t="-148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Vivats avec un remplissage uni">
            <a:extLst>
              <a:ext uri="{FF2B5EF4-FFF2-40B4-BE49-F238E27FC236}">
                <a16:creationId xmlns:a16="http://schemas.microsoft.com/office/drawing/2014/main" id="{0C7311F4-B6FC-8F45-B170-4540AFF5F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0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2. Dénombrement.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Situations classiques de dénombrement : arbre de décision récapitulatif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8752EF-7E42-754D-9462-E78D7540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95" y="2228209"/>
            <a:ext cx="7200000" cy="43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48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2. Dénombrement.</a:t>
            </a:r>
          </a:p>
        </p:txBody>
      </p:sp>
    </p:spTree>
    <p:extLst>
      <p:ext uri="{BB962C8B-B14F-4D97-AF65-F5344CB8AC3E}">
        <p14:creationId xmlns:p14="http://schemas.microsoft.com/office/powerpoint/2010/main" val="1497991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5400" dirty="0"/>
          </a:p>
          <a:p>
            <a:endParaRPr lang="fr-FR" sz="5400" dirty="0"/>
          </a:p>
          <a:p>
            <a:endParaRPr lang="fr-FR" sz="5400" dirty="0"/>
          </a:p>
          <a:p>
            <a:r>
              <a:rPr lang="fr-FR" sz="5400" dirty="0">
                <a:solidFill>
                  <a:schemeClr val="bg1"/>
                </a:solidFill>
              </a:rPr>
              <a:t>3. Univers et probabilité.</a:t>
            </a:r>
          </a:p>
        </p:txBody>
      </p:sp>
    </p:spTree>
    <p:extLst>
      <p:ext uri="{BB962C8B-B14F-4D97-AF65-F5344CB8AC3E}">
        <p14:creationId xmlns:p14="http://schemas.microsoft.com/office/powerpoint/2010/main" val="227131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Deux types d’expériences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Expériences </a:t>
            </a:r>
            <a:r>
              <a:rPr lang="fr-FR" sz="2400" b="1" dirty="0"/>
              <a:t>déterministes</a:t>
            </a:r>
            <a:r>
              <a:rPr lang="fr-FR" sz="2400" dirty="0"/>
              <a:t> : une seule issue possible que l’on peut identifier a priori.</a:t>
            </a:r>
          </a:p>
          <a:p>
            <a:endParaRPr lang="fr-FR" sz="2400" dirty="0"/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Expériences </a:t>
            </a:r>
            <a:r>
              <a:rPr lang="fr-FR" sz="2400" b="1" dirty="0"/>
              <a:t>aléatoires</a:t>
            </a:r>
            <a:r>
              <a:rPr lang="fr-FR" sz="2400" dirty="0"/>
              <a:t> : plusieurs issues possibles dont il est impossible de prédire avec certitude laquelle adviendra.</a:t>
            </a:r>
          </a:p>
        </p:txBody>
      </p:sp>
      <p:pic>
        <p:nvPicPr>
          <p:cNvPr id="5" name="Graphique 4" descr="Batte et balle de baseball avec un remplissage uni">
            <a:extLst>
              <a:ext uri="{FF2B5EF4-FFF2-40B4-BE49-F238E27FC236}">
                <a16:creationId xmlns:a16="http://schemas.microsoft.com/office/drawing/2014/main" id="{CC616015-209A-104F-8C55-E246E58F4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45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Expériences aléatoires : remarques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Même si l’on ne connait pas le résultat précis d’une expérience aléatoire on connaît (en général) l’ensemble des issues possibles.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On sait de plus modéliser la régularité avec laquelle chacune des issues advient, ce qui conduira à la notion de </a:t>
            </a:r>
            <a:r>
              <a:rPr lang="fr-FR" sz="2400" b="1" dirty="0"/>
              <a:t>probabilité</a:t>
            </a:r>
            <a:r>
              <a:rPr lang="fr-FR" sz="2400" dirty="0"/>
              <a:t>.</a:t>
            </a:r>
          </a:p>
        </p:txBody>
      </p:sp>
      <p:pic>
        <p:nvPicPr>
          <p:cNvPr id="5" name="Graphique 4" descr="Carte à jouer avec un remplissage uni">
            <a:extLst>
              <a:ext uri="{FF2B5EF4-FFF2-40B4-BE49-F238E27FC236}">
                <a16:creationId xmlns:a16="http://schemas.microsoft.com/office/drawing/2014/main" id="{D8BD89C6-92FF-6444-B737-63C3F40ED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20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Remarque pour les probabilistes</a:t>
            </a:r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Nous ne donnerons pas toujours de définitions précises et rigoureuses des différents concepts que l’on utilisera.</a:t>
            </a:r>
          </a:p>
          <a:p>
            <a:endParaRPr lang="fr-FR" sz="2400" dirty="0"/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L’étudiant plus curieux pourra s’intéresser de lui-même à la branche des mathématiques appelée </a:t>
            </a:r>
            <a:r>
              <a:rPr lang="fr-FR" sz="2400" b="1" dirty="0"/>
              <a:t>théorie de la mesure </a:t>
            </a:r>
            <a:r>
              <a:rPr lang="fr-FR" sz="2400" dirty="0"/>
              <a:t>et à son application aux probabilités.</a:t>
            </a:r>
          </a:p>
        </p:txBody>
      </p:sp>
      <p:pic>
        <p:nvPicPr>
          <p:cNvPr id="5" name="Graphique 4" descr="Retouches et couture avec un remplissage uni">
            <a:extLst>
              <a:ext uri="{FF2B5EF4-FFF2-40B4-BE49-F238E27FC236}">
                <a16:creationId xmlns:a16="http://schemas.microsoft.com/office/drawing/2014/main" id="{D61B5F26-6356-C14D-A435-7ADD31D4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Univers d’une expérience aléatoire : définitions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L’ensemble des résultats possibles d’une expérience aléatoire est appelé </a:t>
                </a:r>
                <a:r>
                  <a:rPr lang="fr-FR" sz="2400" b="1" dirty="0"/>
                  <a:t>univers</a:t>
                </a:r>
                <a:r>
                  <a:rPr lang="fr-FR" sz="2400" dirty="0"/>
                  <a:t> et est noté généralement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b="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b="0" dirty="0"/>
                  <a:t>Un résultat particul</a:t>
                </a:r>
                <a:r>
                  <a:rPr lang="fr-FR" sz="2400" dirty="0"/>
                  <a:t>ier de l’expérience,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un élément de l’univers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, est appelé une </a:t>
                </a:r>
                <a:r>
                  <a:rPr lang="fr-FR" sz="2400" b="1" dirty="0"/>
                  <a:t>issue</a:t>
                </a:r>
                <a:r>
                  <a:rPr lang="fr-FR" sz="2400" dirty="0"/>
                  <a:t> ou un </a:t>
                </a:r>
                <a:r>
                  <a:rPr lang="fr-FR" sz="2400" b="1" dirty="0"/>
                  <a:t>évènement élémentaire</a:t>
                </a:r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b="0" dirty="0"/>
                  <a:t>Un sous-ensemble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b="0" dirty="0"/>
                  <a:t> est appelé un </a:t>
                </a:r>
                <a:r>
                  <a:rPr lang="fr-FR" sz="2400" b="1" dirty="0"/>
                  <a:t>évènement</a:t>
                </a:r>
                <a:r>
                  <a:rPr lang="fr-FR" sz="2400" b="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3"/>
                <a:stretch>
                  <a:fillRect l="-843" t="-148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oupes à champagne avec un remplissage uni">
            <a:extLst>
              <a:ext uri="{FF2B5EF4-FFF2-40B4-BE49-F238E27FC236}">
                <a16:creationId xmlns:a16="http://schemas.microsoft.com/office/drawing/2014/main" id="{4CE65B4E-A804-A846-BAAE-F1F7D7C92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8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Univers d’une expérience aléatoire : exemple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Considérons l’expérience aléatoire consistant à lancer un dé cubique et à noter le chiffre obtenu sur sa face supérieure.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alors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1,2,3,4,5,6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issue possible est par exemple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Obtenir un chiffre pair est un exemple d’évènement, que l’on peut décrire par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2,4,6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54984"/>
              </a:xfrm>
              <a:prstGeom prst="rect">
                <a:avLst/>
              </a:prstGeom>
              <a:blipFill>
                <a:blip r:embed="rId3"/>
                <a:stretch>
                  <a:fillRect l="-843" t="-1220" b="-2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001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90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Évènements : définitions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Pour tout 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, le complémentaire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dans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FR" sz="2400" dirty="0"/>
                  <a:t> ou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</m:oMath>
                </a14:m>
                <a:r>
                  <a:rPr lang="fr-FR" sz="2400" dirty="0"/>
                  <a:t>, est appelé l’</a:t>
                </a:r>
                <a:r>
                  <a:rPr lang="fr-FR" sz="2400" b="1" dirty="0"/>
                  <a:t>évènement contraire </a:t>
                </a:r>
                <a:r>
                  <a:rPr lang="fr-FR" sz="2400" dirty="0"/>
                  <a:t>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Deux évènements disjoints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fr-FR" sz="2400" dirty="0"/>
                  <a:t>, sont dits </a:t>
                </a:r>
                <a:r>
                  <a:rPr lang="fr-FR" sz="2400" b="1" dirty="0"/>
                  <a:t>incompatibles</a:t>
                </a:r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90526"/>
              </a:xfrm>
              <a:prstGeom prst="rect">
                <a:avLst/>
              </a:prstGeom>
              <a:blipFill>
                <a:blip r:embed="rId3"/>
                <a:stretch>
                  <a:fillRect l="-843" t="-1633" b="-32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Réflection avec un remplissage uni">
            <a:extLst>
              <a:ext uri="{FF2B5EF4-FFF2-40B4-BE49-F238E27FC236}">
                <a16:creationId xmlns:a16="http://schemas.microsoft.com/office/drawing/2014/main" id="{D865C18C-7B69-484C-8A09-B6478D849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29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98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Évènements : exemple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Reprenons l’univers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1,2,3,4,5,6</m:t>
                        </m:r>
                      </m:e>
                    </m:d>
                  </m:oMath>
                </a14:m>
                <a:r>
                  <a:rPr lang="fr-FR" sz="2400" dirty="0"/>
                  <a:t> constitué du résultat du lancer d’un dé cubique.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L’évènement “obtenir un nombre pair“,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2,4,6</m:t>
                        </m:r>
                      </m:e>
                    </m:d>
                  </m:oMath>
                </a14:m>
                <a:r>
                  <a:rPr lang="fr-FR" sz="2400" dirty="0"/>
                  <a:t>, a pour évènement contraire l’évènement “obtenir un nombre impair“, c’est-à-dire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1,3,5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l’évènement “obtenir un diviseur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fr-FR" sz="2400" dirty="0"/>
                  <a:t>“,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3,5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sont incompatibles.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98522"/>
              </a:xfrm>
              <a:prstGeom prst="rect">
                <a:avLst/>
              </a:prstGeom>
              <a:blipFill>
                <a:blip r:embed="rId2"/>
                <a:stretch>
                  <a:fillRect l="-843" t="-1205" b="-24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58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772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Écriture d’un ensemble : deux possibilités</a:t>
                </a:r>
              </a:p>
              <a:p>
                <a:endParaRPr lang="fr-FR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fr-FR" sz="2400" dirty="0"/>
                  <a:t>En </a:t>
                </a:r>
                <a:r>
                  <a:rPr lang="fr-FR" sz="2400" b="1" dirty="0"/>
                  <a:t>extension</a:t>
                </a:r>
                <a:r>
                  <a:rPr lang="fr-FR" sz="2400" dirty="0"/>
                  <a:t> : on liste tous les éléments et on les écrit entre accolades (dans un ordre quelconque)</a:t>
                </a:r>
                <a:br>
                  <a:rPr lang="fr-FR" sz="2400" dirty="0"/>
                </a:br>
                <a:br>
                  <a:rPr lang="fr-FR" sz="2400" dirty="0"/>
                </a:br>
                <a:r>
                  <a:rPr lang="fr-FR" sz="2400" dirty="0"/>
                  <a:t>Exemple : l’ensemble des cours de la spécialité IA est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𝐸𝐷𝐴𝑃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,4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𝐿𝐼𝐴𝐿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,4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𝑀𝐿𝑈𝑃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,4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𝑀𝐿𝑆𝑃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457200" indent="-457200">
                  <a:buFont typeface="+mj-lt"/>
                  <a:buAutoNum type="arabicPeriod"/>
                </a:pPr>
                <a:endParaRPr lang="fr-FR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fr-FR" sz="2400" dirty="0"/>
                  <a:t>En </a:t>
                </a:r>
                <a:r>
                  <a:rPr lang="fr-FR" sz="2400" b="1" dirty="0"/>
                  <a:t>compréhension</a:t>
                </a:r>
                <a:r>
                  <a:rPr lang="fr-FR" sz="2400" dirty="0"/>
                  <a:t> : on décrit les éléments comme étant ceux d’un autre ensemble vérifiant une certaine propriété.</a:t>
                </a:r>
                <a:br>
                  <a:rPr lang="fr-FR" sz="2400" dirty="0"/>
                </a:br>
                <a:br>
                  <a:rPr lang="fr-FR" sz="2400" dirty="0"/>
                </a:br>
                <a:r>
                  <a:rPr lang="fr-FR" sz="2400" dirty="0"/>
                  <a:t>Exemple : le disque unité du plan est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fr-F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d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772589"/>
              </a:xfrm>
              <a:prstGeom prst="rect">
                <a:avLst/>
              </a:prstGeom>
              <a:blipFill>
                <a:blip r:embed="rId3"/>
                <a:stretch>
                  <a:fillRect l="-843" t="-1061" r="-1205" b="-2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183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Notion de probabilité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Une </a:t>
                </a:r>
                <a:r>
                  <a:rPr lang="fr-FR" sz="2400" b="1" dirty="0"/>
                  <a:t>probabilité</a:t>
                </a:r>
                <a:r>
                  <a:rPr lang="fr-FR" sz="2400" dirty="0"/>
                  <a:t> est une application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 définie sur l’ensemble des évènements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b="0" dirty="0"/>
                  <a:t> vérifiant les conditions suivantes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b="0" dirty="0"/>
                  <a:t>Pour tout 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b="0" dirty="0"/>
                  <a:t> </a:t>
                </a:r>
                <a:r>
                  <a:rPr lang="fr-FR" sz="2400" dirty="0"/>
                  <a:t>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b="0" dirty="0"/>
                  <a:t>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fr-FR" sz="2400" b="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sz="2400" b="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Pour tous évènements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b="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b="0" dirty="0"/>
                  <a:t> incompatibles, </a:t>
                </a:r>
                <a:r>
                  <a:rPr lang="fr-FR" sz="2400" b="0" i="1" dirty="0"/>
                  <a:t>i.e.</a:t>
                </a:r>
                <a:r>
                  <a:rPr lang="fr-FR" sz="2400" b="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fr-FR" sz="2400" b="0" dirty="0"/>
                  <a:t>, </a:t>
                </a:r>
                <a:br>
                  <a:rPr lang="fr-FR" sz="2400" b="0" dirty="0"/>
                </a:br>
                <a:endParaRPr lang="fr-FR" sz="2400" b="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fr-FR" sz="2400" b="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blipFill>
                <a:blip r:embed="rId3"/>
                <a:stretch>
                  <a:fillRect l="-843" t="-1120" r="-7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730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47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Notion de probabilité : exemple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Reprenons l’univers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1,2,3,4,5,6</m:t>
                        </m:r>
                      </m:e>
                    </m:d>
                  </m:oMath>
                </a14:m>
                <a:r>
                  <a:rPr lang="fr-FR" sz="2400" dirty="0"/>
                  <a:t> constitué du résultat du lancer d’un dé cubique.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l’on suppose que le dé est équilibré, toutes les faces ont la même chance d’apparaître.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alors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479496"/>
              </a:xfrm>
              <a:prstGeom prst="rect">
                <a:avLst/>
              </a:prstGeom>
              <a:blipFill>
                <a:blip r:embed="rId3"/>
                <a:stretch>
                  <a:fillRect l="-843" t="-11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915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228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Probabilité : propriétés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,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deux évènements de cet univers.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alors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228145"/>
              </a:xfrm>
              <a:prstGeom prst="rect">
                <a:avLst/>
              </a:prstGeom>
              <a:blipFill>
                <a:blip r:embed="rId3"/>
                <a:stretch>
                  <a:fillRect l="-843" t="-1198" b="-2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297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4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Situation d’équiprobabilité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fini de cardinal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Les issues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sont dites </a:t>
                </a:r>
                <a:r>
                  <a:rPr lang="fr-FR" sz="2400" b="1" dirty="0"/>
                  <a:t>équiprobables</a:t>
                </a:r>
                <a:r>
                  <a:rPr lang="fr-FR" sz="2400" dirty="0"/>
                  <a:t> si elles ont toutes la même probabilité.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alors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=…=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40896"/>
              </a:xfrm>
              <a:prstGeom prst="rect">
                <a:avLst/>
              </a:prstGeom>
              <a:blipFill>
                <a:blip r:embed="rId2"/>
                <a:stretch>
                  <a:fillRect l="-843" t="-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Balance de la justice avec un remplissage uni">
            <a:extLst>
              <a:ext uri="{FF2B5EF4-FFF2-40B4-BE49-F238E27FC236}">
                <a16:creationId xmlns:a16="http://schemas.microsoft.com/office/drawing/2014/main" id="{80BF7B65-7ACC-F441-B6E8-566683695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47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54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Situation d’équiprobabilité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probabilité d’un 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se calcule alors en comptant le nombre d’issues qu’il comporte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𝐶𝑎𝑟𝑑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𝐶𝑎𝑟𝑑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𝐶𝑎𝑟𝑑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Ce résultat s’interprète parfois comme : « la probabilité d’un évènement est égale au nombre de cas favorables concourant à sa réalisation divisé par le nombre de cas total ».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54645"/>
              </a:xfrm>
              <a:prstGeom prst="rect">
                <a:avLst/>
              </a:prstGeom>
              <a:blipFill>
                <a:blip r:embed="rId2"/>
                <a:stretch>
                  <a:fillRect l="-843" t="-1111" r="-1566" b="-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265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3. Univers et probabilité.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11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Situation d’équiprobabilité : exemple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Dans l’exemple précédent du lancer d’un dé cubique équilibré, toutes les issues ont une probabilité égale à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fr-FR" sz="2400" dirty="0"/>
                  <a:t> et sont donc équiprobables.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par exemple l’évènement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: obtenir un nombre premier.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2,3,5</m:t>
                        </m:r>
                      </m:e>
                    </m:d>
                  </m:oMath>
                </a14:m>
                <a:r>
                  <a:rPr lang="fr-FR" sz="2400" dirty="0"/>
                  <a:t>, ainsi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𝐶𝑎𝑟𝑑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fr-FR" sz="2400" dirty="0"/>
                  <a:t> et donc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110164"/>
              </a:xfrm>
              <a:prstGeom prst="rect">
                <a:avLst/>
              </a:prstGeom>
              <a:blipFill>
                <a:blip r:embed="rId2"/>
                <a:stretch>
                  <a:fillRect l="-843" t="-1231" b="-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33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3. Univers et probabilité.</a:t>
            </a:r>
          </a:p>
        </p:txBody>
      </p:sp>
    </p:spTree>
    <p:extLst>
      <p:ext uri="{BB962C8B-B14F-4D97-AF65-F5344CB8AC3E}">
        <p14:creationId xmlns:p14="http://schemas.microsoft.com/office/powerpoint/2010/main" val="1184467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C0B1E25-C870-E44C-9AEC-2F6389ADF8D7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663464" cy="285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5400" dirty="0"/>
          </a:p>
          <a:p>
            <a:endParaRPr lang="fr-FR" sz="5400" dirty="0"/>
          </a:p>
          <a:p>
            <a:endParaRPr lang="fr-FR" sz="5400" dirty="0"/>
          </a:p>
          <a:p>
            <a:r>
              <a:rPr lang="fr-FR" sz="5400" dirty="0">
                <a:solidFill>
                  <a:schemeClr val="bg1"/>
                </a:solidFill>
              </a:rPr>
              <a:t>4. Conditionnement et indépendance.</a:t>
            </a:r>
          </a:p>
        </p:txBody>
      </p:sp>
    </p:spTree>
    <p:extLst>
      <p:ext uri="{BB962C8B-B14F-4D97-AF65-F5344CB8AC3E}">
        <p14:creationId xmlns:p14="http://schemas.microsoft.com/office/powerpoint/2010/main" val="2964092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Probabilité conditionnelle : principe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Le but ici est d’évaluer la probabilité d’un 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sachant qu’un 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a eu lieu.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Pour cela on restreint l’univers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à l’évènement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, et la probabilité d’un 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se mesure alors en évaluant la proportion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par rapport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3"/>
                <a:stretch>
                  <a:fillRect l="-843" t="-148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815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1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Probabilité conditionnelle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,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deux évènements de cet univers.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, on définit la probabilité conditionnelle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sachant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, noté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FR" sz="2400" dirty="0"/>
                  <a:t>, comme étant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15981"/>
              </a:xfrm>
              <a:prstGeom prst="rect">
                <a:avLst/>
              </a:prstGeom>
              <a:blipFill>
                <a:blip r:embed="rId3"/>
                <a:stretch>
                  <a:fillRect l="-843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04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368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Quelques ensembles particuliers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L’</a:t>
                </a:r>
                <a:r>
                  <a:rPr lang="fr-FR" sz="2400" b="1" dirty="0"/>
                  <a:t>ensemble vide </a:t>
                </a:r>
                <a:r>
                  <a:rPr lang="fr-FR" sz="2400" dirty="0"/>
                  <a:t>est un ensemble qui ne contient aucun élément. On le note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Principaux ensembles numériques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Ensemble des entiers naturels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0,1,2,…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Ensemble des entiers relatifs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…,−2,−1,0,1,2,…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Ensemble des rationnels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ℚ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Ensemble des nombres réels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Ensemble des nombres complexes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368183"/>
              </a:xfrm>
              <a:prstGeom prst="rect">
                <a:avLst/>
              </a:prstGeom>
              <a:blipFill>
                <a:blip r:embed="rId2"/>
                <a:stretch>
                  <a:fillRect l="-843" t="-1159" b="-23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583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719645" cy="4923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Probabilité conditionnelle : visualisation</a:t>
                </a:r>
              </a:p>
              <a:p>
                <a:endParaRPr lang="fr-FR" sz="2400" b="1" dirty="0"/>
              </a:p>
              <a:p>
                <a:endParaRPr lang="fr-FR" sz="2400" b="1" dirty="0"/>
              </a:p>
              <a:p>
                <a:endParaRPr lang="fr-FR" sz="2400" b="1" dirty="0"/>
              </a:p>
              <a:p>
                <a:endParaRPr lang="fr-FR" sz="2400" b="1" dirty="0"/>
              </a:p>
              <a:p>
                <a:endParaRPr lang="fr-FR" sz="2400" b="1" dirty="0"/>
              </a:p>
              <a:p>
                <a:endParaRPr lang="fr-FR" sz="2400" b="1" dirty="0"/>
              </a:p>
              <a:p>
                <a:endParaRPr lang="fr-FR" sz="2400" b="1" dirty="0"/>
              </a:p>
              <a:p>
                <a:endParaRPr lang="fr-FR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probabilité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sachant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est donc la proportion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par rapport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, </a:t>
                </a:r>
                <a:r>
                  <a:rPr lang="fr-FR" sz="2400" i="1" dirty="0"/>
                  <a:t>i.e.</a:t>
                </a:r>
              </a:p>
              <a:p>
                <a:endParaRPr lang="fr-FR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719645" cy="4923977"/>
              </a:xfrm>
              <a:prstGeom prst="rect">
                <a:avLst/>
              </a:prstGeom>
              <a:blipFill>
                <a:blip r:embed="rId2"/>
                <a:stretch>
                  <a:fillRect l="-828" t="-1028" r="-2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 descr="Une image contenant texte, horloge, graphiques vectoriels&#10;&#10;Description générée automatiquement">
            <a:extLst>
              <a:ext uri="{FF2B5EF4-FFF2-40B4-BE49-F238E27FC236}">
                <a16:creationId xmlns:a16="http://schemas.microsoft.com/office/drawing/2014/main" id="{C0E140E7-9594-754C-98EA-156D72F92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48" y="2216301"/>
            <a:ext cx="5400000" cy="21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8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Probabilité conditionnelle : exemple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dans une famille de deux enfants on sait qu’il y a au moins un garçon, quelle est la probabilité qu’il y en ait deux 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L’univers est ici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fr-FR" sz="2400" dirty="0"/>
                  <a:t> (on indique à chaque fois l’ainé en premier).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suppose de plus que 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fr-FR" sz="2400" dirty="0"/>
                  <a:t> issues sont équiprobables (hypothèse raisonnable).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blipFill>
                <a:blip r:embed="rId2"/>
                <a:stretch>
                  <a:fillRect l="-843" t="-1338" b="-3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Famille avec deux enfants avec un remplissage uni">
            <a:extLst>
              <a:ext uri="{FF2B5EF4-FFF2-40B4-BE49-F238E27FC236}">
                <a16:creationId xmlns:a16="http://schemas.microsoft.com/office/drawing/2014/main" id="{3B122F0B-4C89-3F40-9DE4-E31202E2A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84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848736" cy="5284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Probabilité conditionnelle : exemple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b="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l’évènement “la famille a au moins un garçon“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l’évènement “les deux enfants sont des garçons“.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fr-FR" sz="2400" dirty="0"/>
                  <a:t>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Ainsi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fr-FR" sz="2400" dirty="0"/>
                  <a:t>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Par suite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848736" cy="5284460"/>
              </a:xfrm>
              <a:prstGeom prst="rect">
                <a:avLst/>
              </a:prstGeom>
              <a:blipFill>
                <a:blip r:embed="rId2"/>
                <a:stretch>
                  <a:fillRect l="-819" t="-9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731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Probabilité conditionnelle : propriété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,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un évènement de cet univers tel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l’application définie sur l’ensemble des évènements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qui a tout 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associe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FR" sz="2400" dirty="0"/>
                  <a:t> est une probabilité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blipFill>
                <a:blip r:embed="rId2"/>
                <a:stretch>
                  <a:fillRect l="-843" t="-1660" r="-602" b="-33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Œil avec un remplissage uni">
            <a:extLst>
              <a:ext uri="{FF2B5EF4-FFF2-40B4-BE49-F238E27FC236}">
                <a16:creationId xmlns:a16="http://schemas.microsoft.com/office/drawing/2014/main" id="{EEC1799F-33CA-F749-90B0-30753864C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79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411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des probabilités totales (version basique) : énoncé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,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un évènement de cet univers.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Alors, pour tout évènement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bar>
                            <m:barPr>
                              <m:pos m:val="top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de plus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bar>
                            <m:barPr>
                              <m:pos m:val="top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411529"/>
              </a:xfrm>
              <a:prstGeom prst="rect">
                <a:avLst/>
              </a:prstGeom>
              <a:blipFill>
                <a:blip r:embed="rId3"/>
                <a:stretch>
                  <a:fillRect l="-843" t="-1149" r="-6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053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Formule des probabilités totales (version basique) : illustration </a:t>
            </a:r>
          </a:p>
        </p:txBody>
      </p:sp>
      <p:pic>
        <p:nvPicPr>
          <p:cNvPr id="6" name="Image 5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475205A2-46E7-4543-BDE0-9ED6692F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00" y="2444455"/>
            <a:ext cx="6120000" cy="365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73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des probabilités totales (version basique) : exemple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Un jour sur deux j’oublie de fermer la fenêtre du salon avant de me coucher.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Lorsque j’oublie de la fermer, le chat de la voisine vient s’installer sur la table du salon dans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fr-FR" sz="2400" dirty="0"/>
                  <a:t> des cas.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Lorsque la fenêtre est fermée cette probabilité diminue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0,1%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Quelle est la probabilité que le chat soit sur la table ?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blipFill>
                <a:blip r:embed="rId3"/>
                <a:stretch>
                  <a:fillRect l="-843" t="-1338" b="-3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hat avec un remplissage uni">
            <a:extLst>
              <a:ext uri="{FF2B5EF4-FFF2-40B4-BE49-F238E27FC236}">
                <a16:creationId xmlns:a16="http://schemas.microsoft.com/office/drawing/2014/main" id="{0BC6A410-A326-694C-9CAB-0A5E035B2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679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5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des probabilités totales (version basique) : exemple (suite)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l’évènement « la fenêtre est ouverte »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l’évènement « le chat est sur la table ».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r>
                  <a:rPr lang="fr-FR" sz="2400" dirty="0"/>
                  <a:t>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r>
                  <a:rPr lang="fr-FR" sz="2400" dirty="0"/>
                  <a:t>,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=0,1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bar>
                          <m:barPr>
                            <m:pos m:val="top"/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=0,001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D’après la formule des probabilités totales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=0,5×0,1+0,5×0,001=0,0505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58813"/>
              </a:xfrm>
              <a:prstGeom prst="rect">
                <a:avLst/>
              </a:prstGeom>
              <a:blipFill>
                <a:blip r:embed="rId2"/>
                <a:stretch>
                  <a:fillRect l="-843" t="-13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haton avec un remplissage uni">
            <a:extLst>
              <a:ext uri="{FF2B5EF4-FFF2-40B4-BE49-F238E27FC236}">
                <a16:creationId xmlns:a16="http://schemas.microsoft.com/office/drawing/2014/main" id="{0A89CEE1-4B8D-8A48-B437-9D4397F59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5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5198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Système complet d’évènements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,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400" dirty="0"/>
                  <a:t> une suite finie d’évènements de cet univers.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dit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400" dirty="0"/>
                  <a:t> est un </a:t>
                </a:r>
                <a:r>
                  <a:rPr lang="fr-FR" sz="2400" b="1" dirty="0"/>
                  <a:t>système complet </a:t>
                </a:r>
                <a:r>
                  <a:rPr lang="fr-FR" sz="2400" dirty="0"/>
                  <a:t>d’évènements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si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b="0" dirty="0"/>
                  <a:t>Les évènements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400" b="0" dirty="0"/>
                  <a:t> sont deux à deux incompatibles, </a:t>
                </a:r>
                <a:r>
                  <a:rPr lang="fr-FR" sz="2400" b="0" i="1" dirty="0"/>
                  <a:t>i.e.</a:t>
                </a:r>
                <a:r>
                  <a:rPr lang="fr-FR" sz="2400" b="0" dirty="0"/>
                  <a:t> pour tous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sz="2400" dirty="0"/>
                  <a:t> tels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sz="2400" dirty="0"/>
                  <a:t> alors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fr-FR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réunion des évènements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400" dirty="0"/>
                  <a:t> est égale à l’univers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, </a:t>
                </a:r>
                <a:r>
                  <a:rPr lang="fr-FR" sz="2400" i="1" dirty="0"/>
                  <a:t>i.e.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∪…∪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5198795"/>
              </a:xfrm>
              <a:prstGeom prst="rect">
                <a:avLst/>
              </a:prstGeom>
              <a:blipFill>
                <a:blip r:embed="rId2"/>
                <a:stretch>
                  <a:fillRect l="-843" t="-973" b="-335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339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42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des probabilités totales (version complète) : énoncé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,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400" dirty="0"/>
                  <a:t> un système complet d’évènements de cet univers.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Alors, pour tout évènement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424545"/>
              </a:xfrm>
              <a:prstGeom prst="rect">
                <a:avLst/>
              </a:prstGeom>
              <a:blipFill>
                <a:blip r:embed="rId2"/>
                <a:stretch>
                  <a:fillRect l="-843" t="-1143" b="-23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377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Inclusion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deux ensembles.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dit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est </a:t>
                </a:r>
                <a:r>
                  <a:rPr lang="fr-FR" sz="2400" b="1" dirty="0"/>
                  <a:t>inclus</a:t>
                </a:r>
                <a:r>
                  <a:rPr lang="fr-FR" sz="2400" dirty="0"/>
                  <a:t> dans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si tous les éléments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sont des éléments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. On note alors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dit également dans ce cas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est un </a:t>
                </a:r>
                <a:r>
                  <a:rPr lang="fr-FR" sz="2400" b="1" dirty="0"/>
                  <a:t>sous-ensemble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ou encore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est une </a:t>
                </a:r>
                <a:r>
                  <a:rPr lang="fr-FR" sz="2400" b="1" dirty="0"/>
                  <a:t>partie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 r="-723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Part de gâteau avec un remplissage uni">
            <a:extLst>
              <a:ext uri="{FF2B5EF4-FFF2-40B4-BE49-F238E27FC236}">
                <a16:creationId xmlns:a16="http://schemas.microsoft.com/office/drawing/2014/main" id="{48D3115C-9AA0-4A41-8715-0C7C27DFF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029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316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des probabilités totales (version complète) : énoncé (suite)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de plus pour tout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400" dirty="0"/>
                  <a:t>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alors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316549"/>
              </a:xfrm>
              <a:prstGeom prst="rect">
                <a:avLst/>
              </a:prstGeom>
              <a:blipFill>
                <a:blip r:embed="rId2"/>
                <a:stretch>
                  <a:fillRect l="-843" t="-1527" b="-316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arte à jouer avec un remplissage uni">
            <a:extLst>
              <a:ext uri="{FF2B5EF4-FFF2-40B4-BE49-F238E27FC236}">
                <a16:creationId xmlns:a16="http://schemas.microsoft.com/office/drawing/2014/main" id="{BA52CFE5-D89B-CA41-8BB6-09A3E4073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Formule des probabilités totales (version complète) : illustration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9D194B-3CCD-D240-98D3-C9061329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95" y="2560320"/>
            <a:ext cx="5940000" cy="34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75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815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 Bayes : énoncé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,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deux évènements de cet univers.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, on 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815981"/>
              </a:xfrm>
              <a:prstGeom prst="rect">
                <a:avLst/>
              </a:prstGeom>
              <a:blipFill>
                <a:blip r:embed="rId3"/>
                <a:stretch>
                  <a:fillRect l="-843" t="-13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Voiture de course avec un remplissage uni">
            <a:extLst>
              <a:ext uri="{FF2B5EF4-FFF2-40B4-BE49-F238E27FC236}">
                <a16:creationId xmlns:a16="http://schemas.microsoft.com/office/drawing/2014/main" id="{CC015114-6DF3-2348-86C2-56CE8F84B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054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969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 Bayes : démonstration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par définition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Ainsi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donc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Q.E.D.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969053"/>
              </a:xfrm>
              <a:prstGeom prst="rect">
                <a:avLst/>
              </a:prstGeom>
              <a:blipFill>
                <a:blip r:embed="rId2"/>
                <a:stretch>
                  <a:fillRect l="-843" t="-1018" b="-17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148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 Bayes : interprétation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parfois ce résultat “formule de probabilité des causes“.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Initialement on connaît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FR" sz="2400" dirty="0"/>
                  <a:t>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la probabilité de l’effet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sachant la cause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La formule de Bayes va permettre d’inverser le rôle des évènements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et donc de calculer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fr-FR" sz="2400" dirty="0"/>
                  <a:t>, c’est-à-dire la probabilité de la cause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sachant l’effet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416320"/>
              </a:xfrm>
              <a:prstGeom prst="rect">
                <a:avLst/>
              </a:prstGeom>
              <a:blipFill>
                <a:blip r:embed="rId2"/>
                <a:stretch>
                  <a:fillRect l="-843" t="-1481" r="-723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Plateforme pétrolière avec un remplissage uni">
            <a:extLst>
              <a:ext uri="{FF2B5EF4-FFF2-40B4-BE49-F238E27FC236}">
                <a16:creationId xmlns:a16="http://schemas.microsoft.com/office/drawing/2014/main" id="{CB04ABB5-5DBD-DA4D-9D05-3FF02BAF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5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914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 Bayes : utilisation 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Dans la formule de Bayes, on calcule en général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fr-FR" sz="2400" dirty="0"/>
                  <a:t> à l’aide de la formule des probabilités totales.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peut alors utiliser la version “basique“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ba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bar>
                                <m:barPr>
                                  <m:pos m:val="top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bar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914020"/>
              </a:xfrm>
              <a:prstGeom prst="rect">
                <a:avLst/>
              </a:prstGeom>
              <a:blipFill>
                <a:blip r:embed="rId2"/>
                <a:stretch>
                  <a:fillRect l="-843" t="-12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Cause à effet avec un remplissage uni">
            <a:extLst>
              <a:ext uri="{FF2B5EF4-FFF2-40B4-BE49-F238E27FC236}">
                <a16:creationId xmlns:a16="http://schemas.microsoft.com/office/drawing/2014/main" id="{4AB42319-FF4D-8249-9C9A-5C61D3021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251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53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 Bayes : utilisation (suite)</a:t>
                </a:r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peut également utiliser la version “complète“.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sz="2400" dirty="0"/>
                  <a:t> est un système complet d’évènements de l’univers, on a alors pour tout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sz="2400" dirty="0"/>
                  <a:t> tel que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fr-FR" sz="2400" dirty="0"/>
              </a:p>
              <a:p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534301"/>
              </a:xfrm>
              <a:prstGeom prst="rect">
                <a:avLst/>
              </a:prstGeom>
              <a:blipFill>
                <a:blip r:embed="rId2"/>
                <a:stretch>
                  <a:fillRect l="-843" t="-1429" b="-23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que 6" descr="Système solaire avec un remplissage uni">
            <a:extLst>
              <a:ext uri="{FF2B5EF4-FFF2-40B4-BE49-F238E27FC236}">
                <a16:creationId xmlns:a16="http://schemas.microsoft.com/office/drawing/2014/main" id="{093652E4-3457-6044-8C21-88C6BA650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90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54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Formule de Bayes : exemple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Reprenons l’exemple du chat et demandons-nous maintenant qu’elle est la probabilité que la fenêtre soit ouverte si l’on trouve le chat sur la table.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cherche donc à calculer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fr-FR" sz="2400" dirty="0"/>
                  <a:t>. D’après la formule de Bayes on a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0,1×0,5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0,0505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=0,99</m:t>
                      </m:r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L’information apportée par la présence du chat sur la table fait donc passer la probabilité que la fenêtre soit ouverte de 50% à 99%.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54645"/>
              </a:xfrm>
              <a:prstGeom prst="rect">
                <a:avLst/>
              </a:prstGeom>
              <a:blipFill>
                <a:blip r:embed="rId2"/>
                <a:stretch>
                  <a:fillRect l="-843" t="-1111" b="-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6608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Formule de Bayes : illustration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9A2923F-CA2A-2540-B495-681D394D36F0}"/>
              </a:ext>
            </a:extLst>
          </p:cNvPr>
          <p:cNvCxnSpPr>
            <a:cxnSpLocks/>
          </p:cNvCxnSpPr>
          <p:nvPr/>
        </p:nvCxnSpPr>
        <p:spPr>
          <a:xfrm flipV="1">
            <a:off x="6974958" y="3497309"/>
            <a:ext cx="967563" cy="909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5662128-195A-4440-A7DA-C2AF58DBA108}"/>
              </a:ext>
            </a:extLst>
          </p:cNvPr>
          <p:cNvCxnSpPr>
            <a:cxnSpLocks/>
          </p:cNvCxnSpPr>
          <p:nvPr/>
        </p:nvCxnSpPr>
        <p:spPr>
          <a:xfrm>
            <a:off x="6974958" y="4406393"/>
            <a:ext cx="967563" cy="839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9BD8301-4507-3B40-AE21-32E6A8EF539C}"/>
              </a:ext>
            </a:extLst>
          </p:cNvPr>
          <p:cNvCxnSpPr>
            <a:cxnSpLocks/>
          </p:cNvCxnSpPr>
          <p:nvPr/>
        </p:nvCxnSpPr>
        <p:spPr>
          <a:xfrm flipV="1">
            <a:off x="8371365" y="2384122"/>
            <a:ext cx="967563" cy="909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FBD0295-D25B-294F-8164-2541A9C41778}"/>
              </a:ext>
            </a:extLst>
          </p:cNvPr>
          <p:cNvCxnSpPr>
            <a:cxnSpLocks/>
          </p:cNvCxnSpPr>
          <p:nvPr/>
        </p:nvCxnSpPr>
        <p:spPr>
          <a:xfrm>
            <a:off x="8371365" y="3293206"/>
            <a:ext cx="967563" cy="839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DEC2892-211F-864F-828F-D2073333B97E}"/>
              </a:ext>
            </a:extLst>
          </p:cNvPr>
          <p:cNvCxnSpPr>
            <a:cxnSpLocks/>
          </p:cNvCxnSpPr>
          <p:nvPr/>
        </p:nvCxnSpPr>
        <p:spPr>
          <a:xfrm flipV="1">
            <a:off x="8371365" y="4585995"/>
            <a:ext cx="967563" cy="9090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1766CDC-B993-814F-B3E8-8D8ECEF5D468}"/>
              </a:ext>
            </a:extLst>
          </p:cNvPr>
          <p:cNvCxnSpPr>
            <a:cxnSpLocks/>
          </p:cNvCxnSpPr>
          <p:nvPr/>
        </p:nvCxnSpPr>
        <p:spPr>
          <a:xfrm>
            <a:off x="8371365" y="5495079"/>
            <a:ext cx="967563" cy="839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6994B0B-984C-D342-AE1E-81A58CB95650}"/>
                  </a:ext>
                </a:extLst>
              </p:cNvPr>
              <p:cNvSpPr txBox="1"/>
              <p:nvPr/>
            </p:nvSpPr>
            <p:spPr>
              <a:xfrm>
                <a:off x="7942521" y="3174143"/>
                <a:ext cx="318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6994B0B-984C-D342-AE1E-81A58CB9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521" y="3174143"/>
                <a:ext cx="3189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8FA1C183-4A80-0141-9243-11EF1ACD9394}"/>
                  </a:ext>
                </a:extLst>
              </p:cNvPr>
              <p:cNvSpPr txBox="1"/>
              <p:nvPr/>
            </p:nvSpPr>
            <p:spPr>
              <a:xfrm>
                <a:off x="7942520" y="5246365"/>
                <a:ext cx="318977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8FA1C183-4A80-0141-9243-11EF1ACD9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520" y="5246365"/>
                <a:ext cx="318977" cy="4019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9D21BC3-689B-E64C-9981-29A19AD54A11}"/>
                  </a:ext>
                </a:extLst>
              </p:cNvPr>
              <p:cNvSpPr txBox="1"/>
              <p:nvPr/>
            </p:nvSpPr>
            <p:spPr>
              <a:xfrm>
                <a:off x="9338928" y="3914530"/>
                <a:ext cx="3189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9D21BC3-689B-E64C-9981-29A19AD5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928" y="3914530"/>
                <a:ext cx="31897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AE740EB-4DA2-0240-91E7-2394F1892054}"/>
                  </a:ext>
                </a:extLst>
              </p:cNvPr>
              <p:cNvSpPr txBox="1"/>
              <p:nvPr/>
            </p:nvSpPr>
            <p:spPr>
              <a:xfrm>
                <a:off x="9338928" y="2140256"/>
                <a:ext cx="318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AE740EB-4DA2-0240-91E7-2394F189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928" y="2140256"/>
                <a:ext cx="3189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8842543-7135-C848-8DFB-4D94BD6BDDD0}"/>
                  </a:ext>
                </a:extLst>
              </p:cNvPr>
              <p:cNvSpPr txBox="1"/>
              <p:nvPr/>
            </p:nvSpPr>
            <p:spPr>
              <a:xfrm>
                <a:off x="9338928" y="4404533"/>
                <a:ext cx="318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8842543-7135-C848-8DFB-4D94BD6BD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928" y="4404533"/>
                <a:ext cx="3189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9159C32A-E817-BE4B-9937-ABF3454F0135}"/>
                  </a:ext>
                </a:extLst>
              </p:cNvPr>
              <p:cNvSpPr txBox="1"/>
              <p:nvPr/>
            </p:nvSpPr>
            <p:spPr>
              <a:xfrm>
                <a:off x="9338927" y="6134996"/>
                <a:ext cx="3189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9159C32A-E817-BE4B-9937-ABF3454F0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927" y="6134996"/>
                <a:ext cx="31897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4285D761-F89C-F04F-B9D5-809E3C40EE09}"/>
              </a:ext>
            </a:extLst>
          </p:cNvPr>
          <p:cNvSpPr txBox="1"/>
          <p:nvPr/>
        </p:nvSpPr>
        <p:spPr>
          <a:xfrm>
            <a:off x="846000" y="2169039"/>
            <a:ext cx="4732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On représente parfois les probabilités constituant la formule de Bayes par un arbre de probabilité.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Ici la version “basique“.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172DEF7-4F53-EE4C-B486-C7FF7FDDA5C1}"/>
                  </a:ext>
                </a:extLst>
              </p:cNvPr>
              <p:cNvSpPr txBox="1"/>
              <p:nvPr/>
            </p:nvSpPr>
            <p:spPr>
              <a:xfrm>
                <a:off x="6889895" y="3454907"/>
                <a:ext cx="7336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172DEF7-4F53-EE4C-B486-C7FF7FDDA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895" y="3454907"/>
                <a:ext cx="7336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CD6E0BEA-6D17-6543-993B-4303BEB73CDB}"/>
                  </a:ext>
                </a:extLst>
              </p:cNvPr>
              <p:cNvSpPr txBox="1"/>
              <p:nvPr/>
            </p:nvSpPr>
            <p:spPr>
              <a:xfrm>
                <a:off x="6889896" y="4891258"/>
                <a:ext cx="733647" cy="424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CD6E0BEA-6D17-6543-993B-4303BEB73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896" y="4891258"/>
                <a:ext cx="733647" cy="424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266DDF7E-E3C1-7841-B02F-52F8529665F8}"/>
                  </a:ext>
                </a:extLst>
              </p:cNvPr>
              <p:cNvSpPr txBox="1"/>
              <p:nvPr/>
            </p:nvSpPr>
            <p:spPr>
              <a:xfrm>
                <a:off x="8102008" y="2311225"/>
                <a:ext cx="967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266DDF7E-E3C1-7841-B02F-52F852966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008" y="2311225"/>
                <a:ext cx="967563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586312B-E4C0-D04B-A438-44C096B9B6B9}"/>
                  </a:ext>
                </a:extLst>
              </p:cNvPr>
              <p:cNvSpPr txBox="1"/>
              <p:nvPr/>
            </p:nvSpPr>
            <p:spPr>
              <a:xfrm>
                <a:off x="8102007" y="4504949"/>
                <a:ext cx="967563" cy="424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bar>
                            <m:barPr>
                              <m:pos m:val="top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586312B-E4C0-D04B-A438-44C096B9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007" y="4504949"/>
                <a:ext cx="967563" cy="424219"/>
              </a:xfrm>
              <a:prstGeom prst="rect">
                <a:avLst/>
              </a:prstGeom>
              <a:blipFill>
                <a:blip r:embed="rId11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5A2B6154-6964-A64A-99B5-FE8BA5695362}"/>
                  </a:ext>
                </a:extLst>
              </p:cNvPr>
              <p:cNvSpPr txBox="1"/>
              <p:nvPr/>
            </p:nvSpPr>
            <p:spPr>
              <a:xfrm>
                <a:off x="8047072" y="3726046"/>
                <a:ext cx="967563" cy="42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ba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5A2B6154-6964-A64A-99B5-FE8BA5695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072" y="3726046"/>
                <a:ext cx="967563" cy="422360"/>
              </a:xfrm>
              <a:prstGeom prst="rect">
                <a:avLst/>
              </a:prstGeom>
              <a:blipFill>
                <a:blip r:embed="rId1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B05974-1924-B143-8E34-4FEDFFBAF3F2}"/>
                  </a:ext>
                </a:extLst>
              </p:cNvPr>
              <p:cNvSpPr txBox="1"/>
              <p:nvPr/>
            </p:nvSpPr>
            <p:spPr>
              <a:xfrm>
                <a:off x="8102007" y="5978183"/>
                <a:ext cx="967563" cy="424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ba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bar>
                            <m:barPr>
                              <m:pos m:val="top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8B05974-1924-B143-8E34-4FEDFFBA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007" y="5978183"/>
                <a:ext cx="967563" cy="424219"/>
              </a:xfrm>
              <a:prstGeom prst="rect">
                <a:avLst/>
              </a:prstGeom>
              <a:blipFill>
                <a:blip r:embed="rId1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387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Évènements indépendants : définition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2400" dirty="0"/>
                  <a:t> un univers muni d’une probabilité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fr-FR" sz="2400" dirty="0"/>
                  <a:t>,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deux évènements de cet univers.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dit que les évènements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sont </a:t>
                </a:r>
                <a:r>
                  <a:rPr lang="fr-FR" sz="2400" b="1" dirty="0"/>
                  <a:t>indépendants</a:t>
                </a:r>
                <a:r>
                  <a:rPr lang="fr-FR" sz="2400" dirty="0"/>
                  <a:t> si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De façon équivalente, 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sz="2400" dirty="0"/>
                  <a:t>, les évènements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sont </a:t>
                </a:r>
                <a:r>
                  <a:rPr lang="fr-FR" sz="2400" b="1" dirty="0"/>
                  <a:t>indépendants</a:t>
                </a:r>
                <a:r>
                  <a:rPr lang="fr-FR" sz="2400" dirty="0"/>
                  <a:t> si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4524315"/>
              </a:xfrm>
              <a:prstGeom prst="rect">
                <a:avLst/>
              </a:prstGeom>
              <a:blipFill>
                <a:blip r:embed="rId3"/>
                <a:stretch>
                  <a:fillRect l="-843" t="-1120" r="-120" b="-8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45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C8C869-0EAD-EA43-AF3E-D7D5D6E20C31}"/>
              </a:ext>
            </a:extLst>
          </p:cNvPr>
          <p:cNvSpPr txBox="1"/>
          <p:nvPr/>
        </p:nvSpPr>
        <p:spPr>
          <a:xfrm>
            <a:off x="844826" y="1431230"/>
            <a:ext cx="1052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Sous-ensemble : illustration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8EF326-71A5-FB4E-B3DC-C80F72E4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2548521"/>
            <a:ext cx="5400000" cy="33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063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Évènements indépendants : remarques</a:t>
                </a: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Si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sont indépendants, la connaissance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n’apporte aucune information sur la probabilité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. Et inversement.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Indépendance et incompatibilité sont deux notions complètement différentes qui ne sont pas reliées.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046988"/>
              </a:xfrm>
              <a:prstGeom prst="rect">
                <a:avLst/>
              </a:prstGeom>
              <a:blipFill>
                <a:blip r:embed="rId3"/>
                <a:stretch>
                  <a:fillRect l="-843" t="-1660" r="-964" b="-33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Nœud de corde avec un remplissage uni">
            <a:extLst>
              <a:ext uri="{FF2B5EF4-FFF2-40B4-BE49-F238E27FC236}">
                <a16:creationId xmlns:a16="http://schemas.microsoft.com/office/drawing/2014/main" id="{5CA340C5-29C8-914A-8869-D8C45F5A6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938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4. Conditionnement et indépendance.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5048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Évènements indépendants : exemple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Reprenons l’univers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1,2,3,4,5,6</m:t>
                        </m:r>
                      </m:e>
                    </m:d>
                  </m:oMath>
                </a14:m>
                <a:r>
                  <a:rPr lang="fr-FR" sz="2400" dirty="0"/>
                  <a:t> constitué du résultat du lancer d’un dé cubique.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/>
                  <a:t>l’évènement “obtenir un nombre pair“,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2,4,6</m:t>
                        </m:r>
                      </m:e>
                    </m:d>
                  </m:oMath>
                </a14:m>
                <a:r>
                  <a:rPr lang="fr-FR" sz="2400" dirty="0"/>
                  <a:t> et soit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l’évènement “obtenir un multiple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fr-FR" sz="2400" dirty="0"/>
                  <a:t>“, </a:t>
                </a:r>
                <a:r>
                  <a:rPr lang="fr-FR" sz="2400" i="1" dirty="0"/>
                  <a:t>i.e.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3,6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Alors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sont indépendants.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En effet,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sz="2400" dirty="0"/>
                  <a:t>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fr-FR" sz="2400" dirty="0"/>
                  <a:t> et puisque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∩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r>
                  <a:rPr lang="fr-FR" sz="2400" dirty="0"/>
                  <a:t>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 donc bien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fr-FR" sz="2400" dirty="0"/>
                  <a:t>.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5048177"/>
              </a:xfrm>
              <a:prstGeom prst="rect">
                <a:avLst/>
              </a:prstGeom>
              <a:blipFill>
                <a:blip r:embed="rId2"/>
                <a:stretch>
                  <a:fillRect l="-843" t="-1003" b="-15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810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Questions avec un remplissage uni">
            <a:extLst>
              <a:ext uri="{FF2B5EF4-FFF2-40B4-BE49-F238E27FC236}">
                <a16:creationId xmlns:a16="http://schemas.microsoft.com/office/drawing/2014/main" id="{117F3F9E-E45E-9844-8215-AA148A59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784514D-DFE8-6540-A8D9-ED1329C44D3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</a:rPr>
              <a:t>4. Conditionnement et indépendance.</a:t>
            </a:r>
          </a:p>
        </p:txBody>
      </p:sp>
    </p:spTree>
    <p:extLst>
      <p:ext uri="{BB962C8B-B14F-4D97-AF65-F5344CB8AC3E}">
        <p14:creationId xmlns:p14="http://schemas.microsoft.com/office/powerpoint/2010/main" val="26928391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2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Drapeau de course avec un remplissage uni">
            <a:extLst>
              <a:ext uri="{FF2B5EF4-FFF2-40B4-BE49-F238E27FC236}">
                <a16:creationId xmlns:a16="http://schemas.microsoft.com/office/drawing/2014/main" id="{31EA9D4C-4724-F749-BAC8-105B32CB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6000" y="198900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7C888-7DB0-A144-8F3D-23189552835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790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/>
              <a:t>1. Rappels de théorie des ensembles.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/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/>
                  <a:t>Intersection et union : définitions</a:t>
                </a:r>
              </a:p>
              <a:p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Soient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deux ensembles.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</a:t>
                </a:r>
                <a:r>
                  <a:rPr lang="fr-FR" sz="2400" b="1" dirty="0"/>
                  <a:t>intersection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l’ensemble des éléments qui appartiennent à la fois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. On le note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On appelle </a:t>
                </a:r>
                <a:r>
                  <a:rPr lang="fr-FR" sz="2400" b="1" dirty="0"/>
                  <a:t>union</a:t>
                </a:r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 l’ensemble des éléments qui appartiennent à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400" dirty="0"/>
                  <a:t> ou à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. On le note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5C8C869-0EAD-EA43-AF3E-D7D5D6E20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26" y="1431230"/>
                <a:ext cx="10525539" cy="3785652"/>
              </a:xfrm>
              <a:prstGeom prst="rect">
                <a:avLst/>
              </a:prstGeom>
              <a:blipFill>
                <a:blip r:embed="rId2"/>
                <a:stretch>
                  <a:fillRect l="-843" t="-1338" r="-4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que 4" descr="Banderole avec un remplissage uni">
            <a:extLst>
              <a:ext uri="{FF2B5EF4-FFF2-40B4-BE49-F238E27FC236}">
                <a16:creationId xmlns:a16="http://schemas.microsoft.com/office/drawing/2014/main" id="{3D1CF767-8208-DE45-87EA-897B0BAB3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0000" y="50400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57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4810</Words>
  <Application>Microsoft Macintosh PowerPoint</Application>
  <PresentationFormat>Grand écran</PresentationFormat>
  <Paragraphs>726</Paragraphs>
  <Slides>83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83</vt:i4>
      </vt:variant>
    </vt:vector>
  </HeadingPairs>
  <TitlesOfParts>
    <vt:vector size="89" baseType="lpstr">
      <vt:lpstr>Arial Unicode MS</vt:lpstr>
      <vt:lpstr>Arial</vt:lpstr>
      <vt:lpstr>Calibri</vt:lpstr>
      <vt:lpstr>Calibri Light</vt:lpstr>
      <vt:lpstr>Cambria Math</vt:lpstr>
      <vt:lpstr>Thème Office</vt:lpstr>
      <vt:lpstr>Probabilités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Laurent Godefroy</dc:creator>
  <cp:lastModifiedBy>Laurent Godefroy</cp:lastModifiedBy>
  <cp:revision>73</cp:revision>
  <dcterms:created xsi:type="dcterms:W3CDTF">2021-02-04T09:09:06Z</dcterms:created>
  <dcterms:modified xsi:type="dcterms:W3CDTF">2022-04-08T09:28:31Z</dcterms:modified>
</cp:coreProperties>
</file>